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294" r:id="rId2"/>
    <p:sldId id="257" r:id="rId3"/>
    <p:sldId id="258" r:id="rId4"/>
    <p:sldId id="267" r:id="rId5"/>
    <p:sldId id="264" r:id="rId6"/>
    <p:sldId id="261" r:id="rId7"/>
    <p:sldId id="262" r:id="rId8"/>
    <p:sldId id="259" r:id="rId9"/>
    <p:sldId id="263" r:id="rId10"/>
    <p:sldId id="266" r:id="rId11"/>
    <p:sldId id="265" r:id="rId12"/>
    <p:sldId id="268" r:id="rId13"/>
    <p:sldId id="301" r:id="rId14"/>
    <p:sldId id="295" r:id="rId15"/>
    <p:sldId id="296" r:id="rId16"/>
    <p:sldId id="297" r:id="rId17"/>
    <p:sldId id="269" r:id="rId18"/>
    <p:sldId id="270" r:id="rId19"/>
    <p:sldId id="271" r:id="rId20"/>
    <p:sldId id="272" r:id="rId21"/>
    <p:sldId id="299" r:id="rId22"/>
    <p:sldId id="274" r:id="rId23"/>
    <p:sldId id="302" r:id="rId24"/>
    <p:sldId id="275" r:id="rId25"/>
    <p:sldId id="279" r:id="rId26"/>
    <p:sldId id="288" r:id="rId27"/>
    <p:sldId id="298" r:id="rId28"/>
    <p:sldId id="284" r:id="rId29"/>
    <p:sldId id="280" r:id="rId30"/>
    <p:sldId id="283" r:id="rId31"/>
    <p:sldId id="276" r:id="rId32"/>
    <p:sldId id="285" r:id="rId33"/>
    <p:sldId id="286" r:id="rId34"/>
    <p:sldId id="303" r:id="rId35"/>
    <p:sldId id="304" r:id="rId36"/>
    <p:sldId id="305" r:id="rId37"/>
    <p:sldId id="306" r:id="rId38"/>
    <p:sldId id="307" r:id="rId39"/>
    <p:sldId id="308" r:id="rId40"/>
    <p:sldId id="309" r:id="rId41"/>
    <p:sldId id="310" r:id="rId42"/>
    <p:sldId id="311" r:id="rId43"/>
    <p:sldId id="312" r:id="rId44"/>
    <p:sldId id="315" r:id="rId45"/>
    <p:sldId id="313" r:id="rId46"/>
    <p:sldId id="314" r:id="rId47"/>
    <p:sldId id="320" r:id="rId48"/>
    <p:sldId id="319" r:id="rId49"/>
    <p:sldId id="317" r:id="rId50"/>
    <p:sldId id="318"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964"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2E4DE-ABBA-D74A-B0D7-85DD072D565B}"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B6705E49-390D-584E-B9A3-E6764C89238C}">
      <dgm:prSet custT="1"/>
      <dgm:spPr>
        <a:solidFill>
          <a:schemeClr val="accent6"/>
        </a:solidFill>
        <a:effectLst>
          <a:glow rad="127000">
            <a:srgbClr val="FF0000">
              <a:alpha val="75000"/>
            </a:srgbClr>
          </a:glow>
        </a:effectLst>
        <a:scene3d>
          <a:camera prst="orthographicFront"/>
          <a:lightRig rig="threePt" dir="t"/>
        </a:scene3d>
        <a:sp3d contourW="12700" prstMaterial="plastic">
          <a:bevelT w="127000" h="127000"/>
          <a:bevelB w="133350" h="127000"/>
          <a:contourClr>
            <a:schemeClr val="tx1">
              <a:lumMod val="85000"/>
            </a:schemeClr>
          </a:contourClr>
        </a:sp3d>
      </dgm:spPr>
      <dgm:t>
        <a:bodyPr/>
        <a:lstStyle/>
        <a:p>
          <a:pPr algn="ctr" rtl="0"/>
          <a:r>
            <a:rPr lang="en-IE" sz="1600" dirty="0">
              <a:latin typeface="Avenir Next"/>
            </a:rPr>
            <a:t> </a:t>
          </a:r>
          <a:r>
            <a:rPr lang="en-IE" sz="2200" dirty="0">
              <a:latin typeface="+mn-lt"/>
            </a:rPr>
            <a:t>Get into groups of 4</a:t>
          </a:r>
        </a:p>
      </dgm:t>
    </dgm:pt>
    <dgm:pt modelId="{5EE761F6-AD87-CA40-8D83-390FD8AA1ECD}" type="parTrans" cxnId="{05954C9D-3CB4-734C-8B31-B3F0C6E101C9}">
      <dgm:prSet/>
      <dgm:spPr/>
      <dgm:t>
        <a:bodyPr/>
        <a:lstStyle/>
        <a:p>
          <a:endParaRPr lang="en-US"/>
        </a:p>
      </dgm:t>
    </dgm:pt>
    <dgm:pt modelId="{69283906-2668-AE40-B053-D7884A733889}" type="sibTrans" cxnId="{05954C9D-3CB4-734C-8B31-B3F0C6E101C9}">
      <dgm:prSet/>
      <dgm:spPr>
        <a:ln>
          <a:solidFill>
            <a:schemeClr val="tx1"/>
          </a:solidFill>
        </a:ln>
      </dgm:spPr>
      <dgm:t>
        <a:bodyPr/>
        <a:lstStyle/>
        <a:p>
          <a:endParaRPr lang="en-US"/>
        </a:p>
      </dgm:t>
    </dgm:pt>
    <dgm:pt modelId="{E09AE4D7-3FCA-8145-8C3D-7AA4FEE370A3}">
      <dgm:prSet custT="1"/>
      <dgm:spPr>
        <a:solidFill>
          <a:schemeClr val="accent6"/>
        </a:solidFill>
        <a:effectLst>
          <a:glow rad="177800">
            <a:srgbClr val="FF6600">
              <a:alpha val="77000"/>
            </a:srgbClr>
          </a:glow>
        </a:effectLst>
        <a:scene3d>
          <a:camera prst="orthographicFront"/>
          <a:lightRig rig="threePt" dir="t"/>
        </a:scene3d>
        <a:sp3d contourW="12700" prstMaterial="plastic">
          <a:bevelT w="127000" h="127000"/>
          <a:bevelB w="127000" h="127000"/>
          <a:contourClr>
            <a:schemeClr val="tx1">
              <a:lumMod val="95000"/>
            </a:schemeClr>
          </a:contourClr>
        </a:sp3d>
      </dgm:spPr>
      <dgm:t>
        <a:bodyPr/>
        <a:lstStyle/>
        <a:p>
          <a:pPr algn="ctr" rtl="0"/>
          <a:r>
            <a:rPr lang="en-IE" sz="2200" dirty="0">
              <a:latin typeface="+mn-lt"/>
            </a:rPr>
            <a:t>2 different colours of play dough per student – one representing lava, the other cinders </a:t>
          </a:r>
          <a:endParaRPr lang="en-US" sz="2200" dirty="0">
            <a:latin typeface="+mn-lt"/>
          </a:endParaRPr>
        </a:p>
      </dgm:t>
    </dgm:pt>
    <dgm:pt modelId="{4133EF24-8847-0840-B368-408DBC29DB68}" type="parTrans" cxnId="{7B798400-369F-4948-844A-248B95880F69}">
      <dgm:prSet/>
      <dgm:spPr/>
      <dgm:t>
        <a:bodyPr/>
        <a:lstStyle/>
        <a:p>
          <a:endParaRPr lang="en-US"/>
        </a:p>
      </dgm:t>
    </dgm:pt>
    <dgm:pt modelId="{B867A131-5E88-F243-B57E-6A7B3A62E944}" type="sibTrans" cxnId="{7B798400-369F-4948-844A-248B95880F69}">
      <dgm:prSet/>
      <dgm:spPr>
        <a:ln>
          <a:solidFill>
            <a:schemeClr val="tx1"/>
          </a:solidFill>
        </a:ln>
      </dgm:spPr>
      <dgm:t>
        <a:bodyPr/>
        <a:lstStyle/>
        <a:p>
          <a:endParaRPr lang="en-US"/>
        </a:p>
      </dgm:t>
    </dgm:pt>
    <dgm:pt modelId="{D0368078-3372-874A-B7C6-E823B2846279}">
      <dgm:prSet custT="1"/>
      <dgm:spPr>
        <a:solidFill>
          <a:schemeClr val="accent6"/>
        </a:solidFill>
        <a:effectLst>
          <a:glow rad="139700">
            <a:srgbClr val="FFFF00">
              <a:alpha val="75000"/>
            </a:srgbClr>
          </a:glow>
        </a:effectLst>
        <a:scene3d>
          <a:camera prst="orthographicFront"/>
          <a:lightRig rig="threePt" dir="t"/>
        </a:scene3d>
        <a:sp3d contourW="12700" prstMaterial="plastic">
          <a:bevelT w="133350" h="133350"/>
          <a:bevelB w="139700" h="127000"/>
          <a:contourClr>
            <a:schemeClr val="tx1">
              <a:lumMod val="85000"/>
            </a:schemeClr>
          </a:contourClr>
        </a:sp3d>
      </dgm:spPr>
      <dgm:t>
        <a:bodyPr/>
        <a:lstStyle/>
        <a:p>
          <a:pPr algn="ctr" rtl="0"/>
          <a:r>
            <a:rPr lang="en-US" sz="2200" dirty="0">
              <a:latin typeface="+mn-lt"/>
            </a:rPr>
            <a:t>Using a worksheet, each student selects a volcano and makes their own volcano</a:t>
          </a:r>
          <a:endParaRPr lang="en-IE" sz="2200" dirty="0">
            <a:latin typeface="+mn-lt"/>
          </a:endParaRPr>
        </a:p>
      </dgm:t>
    </dgm:pt>
    <dgm:pt modelId="{F96C39BC-1A1E-8C43-9B1D-7ACC4A41C114}" type="parTrans" cxnId="{949DF565-4D9D-AC4F-B285-CC1B320509C6}">
      <dgm:prSet/>
      <dgm:spPr/>
      <dgm:t>
        <a:bodyPr/>
        <a:lstStyle/>
        <a:p>
          <a:endParaRPr lang="en-US"/>
        </a:p>
      </dgm:t>
    </dgm:pt>
    <dgm:pt modelId="{1E1B2B22-5FC8-AD41-86D0-A0C42FF65613}" type="sibTrans" cxnId="{949DF565-4D9D-AC4F-B285-CC1B320509C6}">
      <dgm:prSet/>
      <dgm:spPr>
        <a:ln>
          <a:solidFill>
            <a:schemeClr val="tx1"/>
          </a:solidFill>
        </a:ln>
      </dgm:spPr>
      <dgm:t>
        <a:bodyPr/>
        <a:lstStyle/>
        <a:p>
          <a:endParaRPr lang="en-US"/>
        </a:p>
      </dgm:t>
    </dgm:pt>
    <dgm:pt modelId="{E11E4288-7266-E449-98DA-DC45034B62B2}">
      <dgm:prSet custT="1"/>
      <dgm:spPr>
        <a:solidFill>
          <a:schemeClr val="accent6"/>
        </a:solidFill>
        <a:effectLst>
          <a:glow rad="190500">
            <a:schemeClr val="accent3">
              <a:lumMod val="75000"/>
              <a:alpha val="75000"/>
            </a:schemeClr>
          </a:glow>
        </a:effectLst>
        <a:scene3d>
          <a:camera prst="orthographicFront"/>
          <a:lightRig rig="threePt" dir="t"/>
        </a:scene3d>
        <a:sp3d contourW="12700" prstMaterial="plastic">
          <a:bevelT/>
          <a:bevelB/>
          <a:contourClr>
            <a:schemeClr val="tx1">
              <a:lumMod val="95000"/>
            </a:schemeClr>
          </a:contourClr>
        </a:sp3d>
      </dgm:spPr>
      <dgm:t>
        <a:bodyPr/>
        <a:lstStyle/>
        <a:p>
          <a:pPr algn="ctr" rtl="0"/>
          <a:r>
            <a:rPr lang="en-IE" sz="2200" dirty="0">
              <a:latin typeface="+mn-lt"/>
            </a:rPr>
            <a:t>Students discuss the differences and similarities between the types of volcanoes</a:t>
          </a:r>
          <a:endParaRPr lang="en-US" sz="2200" dirty="0">
            <a:latin typeface="+mn-lt"/>
          </a:endParaRPr>
        </a:p>
      </dgm:t>
    </dgm:pt>
    <dgm:pt modelId="{FE952CB9-F55C-9E4E-B2E5-CC4D4A076CFD}" type="parTrans" cxnId="{D26CDDA8-CD31-124D-9BB9-8793230F8233}">
      <dgm:prSet/>
      <dgm:spPr/>
      <dgm:t>
        <a:bodyPr/>
        <a:lstStyle/>
        <a:p>
          <a:endParaRPr lang="en-US"/>
        </a:p>
      </dgm:t>
    </dgm:pt>
    <dgm:pt modelId="{CC67AA46-BAB9-ED47-A1D6-3167496EBAE3}" type="sibTrans" cxnId="{D26CDDA8-CD31-124D-9BB9-8793230F8233}">
      <dgm:prSet/>
      <dgm:spPr>
        <a:ln>
          <a:solidFill>
            <a:schemeClr val="tx1"/>
          </a:solidFill>
        </a:ln>
      </dgm:spPr>
      <dgm:t>
        <a:bodyPr/>
        <a:lstStyle/>
        <a:p>
          <a:endParaRPr lang="en-US"/>
        </a:p>
      </dgm:t>
    </dgm:pt>
    <dgm:pt modelId="{65F6DF08-64E6-8A41-AF9A-FEA1A856B586}">
      <dgm:prSet custT="1"/>
      <dgm:spPr>
        <a:solidFill>
          <a:schemeClr val="accent6"/>
        </a:solidFill>
        <a:effectLst>
          <a:glow rad="203200">
            <a:srgbClr val="1A96AF">
              <a:alpha val="75000"/>
            </a:srgbClr>
          </a:glow>
        </a:effectLst>
        <a:scene3d>
          <a:camera prst="orthographicFront"/>
          <a:lightRig rig="threePt" dir="t"/>
        </a:scene3d>
        <a:sp3d contourW="12700" prstMaterial="plastic">
          <a:bevelT w="127000" h="127000"/>
          <a:bevelB w="127000" h="127000"/>
          <a:contourClr>
            <a:schemeClr val="tx1">
              <a:lumMod val="95000"/>
            </a:schemeClr>
          </a:contourClr>
        </a:sp3d>
      </dgm:spPr>
      <dgm:t>
        <a:bodyPr/>
        <a:lstStyle/>
        <a:p>
          <a:pPr algn="ctr"/>
          <a:r>
            <a:rPr lang="en-IE" sz="2200" dirty="0">
              <a:latin typeface="+mn-lt"/>
            </a:rPr>
            <a:t>The class tries to guess what volcanic cone the student has made</a:t>
          </a:r>
        </a:p>
      </dgm:t>
    </dgm:pt>
    <dgm:pt modelId="{20D87494-9F71-2841-A4F3-2FF6406BA751}" type="parTrans" cxnId="{3A6E9CB0-FF4F-2F49-BB5B-64B0CDBEAEF7}">
      <dgm:prSet/>
      <dgm:spPr/>
      <dgm:t>
        <a:bodyPr/>
        <a:lstStyle/>
        <a:p>
          <a:endParaRPr lang="en-US"/>
        </a:p>
      </dgm:t>
    </dgm:pt>
    <dgm:pt modelId="{4D89562F-9734-2946-BA97-ED46F51CE3A6}" type="sibTrans" cxnId="{3A6E9CB0-FF4F-2F49-BB5B-64B0CDBEAEF7}">
      <dgm:prSet/>
      <dgm:spPr>
        <a:ln>
          <a:solidFill>
            <a:schemeClr val="tx1"/>
          </a:solidFill>
        </a:ln>
      </dgm:spPr>
      <dgm:t>
        <a:bodyPr/>
        <a:lstStyle/>
        <a:p>
          <a:endParaRPr lang="en-US"/>
        </a:p>
      </dgm:t>
    </dgm:pt>
    <dgm:pt modelId="{ACDEBAC7-B667-784F-AC8A-8C549A8706E3}" type="pres">
      <dgm:prSet presAssocID="{79C2E4DE-ABBA-D74A-B0D7-85DD072D565B}" presName="linear" presStyleCnt="0">
        <dgm:presLayoutVars>
          <dgm:animLvl val="lvl"/>
          <dgm:resizeHandles val="exact"/>
        </dgm:presLayoutVars>
      </dgm:prSet>
      <dgm:spPr/>
      <dgm:t>
        <a:bodyPr/>
        <a:lstStyle/>
        <a:p>
          <a:endParaRPr lang="en-US"/>
        </a:p>
      </dgm:t>
    </dgm:pt>
    <dgm:pt modelId="{8A120AD0-EF28-2344-8717-FBB190CC186F}" type="pres">
      <dgm:prSet presAssocID="{B6705E49-390D-584E-B9A3-E6764C89238C}" presName="parentText" presStyleLbl="node1" presStyleIdx="0" presStyleCnt="5" custLinFactNeighborY="41482">
        <dgm:presLayoutVars>
          <dgm:chMax val="0"/>
          <dgm:bulletEnabled val="1"/>
        </dgm:presLayoutVars>
      </dgm:prSet>
      <dgm:spPr/>
      <dgm:t>
        <a:bodyPr/>
        <a:lstStyle/>
        <a:p>
          <a:endParaRPr lang="en-US"/>
        </a:p>
      </dgm:t>
    </dgm:pt>
    <dgm:pt modelId="{E7ED98AD-032C-7642-9B8E-EB16B1927A8D}" type="pres">
      <dgm:prSet presAssocID="{69283906-2668-AE40-B053-D7884A733889}" presName="spacer" presStyleCnt="0"/>
      <dgm:spPr/>
    </dgm:pt>
    <dgm:pt modelId="{C2034ECE-0A50-0E41-A986-9C8546223583}" type="pres">
      <dgm:prSet presAssocID="{E09AE4D7-3FCA-8145-8C3D-7AA4FEE370A3}" presName="parentText" presStyleLbl="node1" presStyleIdx="1" presStyleCnt="5" custLinFactNeighborY="30441">
        <dgm:presLayoutVars>
          <dgm:chMax val="0"/>
          <dgm:bulletEnabled val="1"/>
        </dgm:presLayoutVars>
      </dgm:prSet>
      <dgm:spPr/>
      <dgm:t>
        <a:bodyPr/>
        <a:lstStyle/>
        <a:p>
          <a:endParaRPr lang="en-US"/>
        </a:p>
      </dgm:t>
    </dgm:pt>
    <dgm:pt modelId="{BCBBF2AD-989C-D34F-B04C-F5FE03A33D3F}" type="pres">
      <dgm:prSet presAssocID="{B867A131-5E88-F243-B57E-6A7B3A62E944}" presName="spacer" presStyleCnt="0"/>
      <dgm:spPr/>
    </dgm:pt>
    <dgm:pt modelId="{F257238D-BA36-C34C-B84D-83CFA5B214AA}" type="pres">
      <dgm:prSet presAssocID="{D0368078-3372-874A-B7C6-E823B2846279}" presName="parentText" presStyleLbl="node1" presStyleIdx="2" presStyleCnt="5" custLinFactNeighborY="19484">
        <dgm:presLayoutVars>
          <dgm:chMax val="0"/>
          <dgm:bulletEnabled val="1"/>
        </dgm:presLayoutVars>
      </dgm:prSet>
      <dgm:spPr/>
      <dgm:t>
        <a:bodyPr/>
        <a:lstStyle/>
        <a:p>
          <a:endParaRPr lang="en-US"/>
        </a:p>
      </dgm:t>
    </dgm:pt>
    <dgm:pt modelId="{A5981920-2852-554D-ADEB-BA9DB7E3C8F4}" type="pres">
      <dgm:prSet presAssocID="{1E1B2B22-5FC8-AD41-86D0-A0C42FF65613}" presName="spacer" presStyleCnt="0"/>
      <dgm:spPr/>
    </dgm:pt>
    <dgm:pt modelId="{935839D9-CEFF-D04E-92D0-AF9AE0A6C483}" type="pres">
      <dgm:prSet presAssocID="{E11E4288-7266-E449-98DA-DC45034B62B2}" presName="parentText" presStyleLbl="node1" presStyleIdx="3" presStyleCnt="5" custLinFactNeighborY="13867">
        <dgm:presLayoutVars>
          <dgm:chMax val="0"/>
          <dgm:bulletEnabled val="1"/>
        </dgm:presLayoutVars>
      </dgm:prSet>
      <dgm:spPr/>
      <dgm:t>
        <a:bodyPr/>
        <a:lstStyle/>
        <a:p>
          <a:endParaRPr lang="en-US"/>
        </a:p>
      </dgm:t>
    </dgm:pt>
    <dgm:pt modelId="{79BA8433-6A08-9745-98F5-A93F1AFDF83D}" type="pres">
      <dgm:prSet presAssocID="{CC67AA46-BAB9-ED47-A1D6-3167496EBAE3}" presName="spacer" presStyleCnt="0"/>
      <dgm:spPr/>
    </dgm:pt>
    <dgm:pt modelId="{A9C1176C-090C-7F48-8AC0-4C57C1EEC428}" type="pres">
      <dgm:prSet presAssocID="{65F6DF08-64E6-8A41-AF9A-FEA1A856B586}" presName="parentText" presStyleLbl="node1" presStyleIdx="4" presStyleCnt="5" custLinFactNeighborY="42597">
        <dgm:presLayoutVars>
          <dgm:chMax val="0"/>
          <dgm:bulletEnabled val="1"/>
        </dgm:presLayoutVars>
      </dgm:prSet>
      <dgm:spPr/>
      <dgm:t>
        <a:bodyPr/>
        <a:lstStyle/>
        <a:p>
          <a:endParaRPr lang="en-US"/>
        </a:p>
      </dgm:t>
    </dgm:pt>
  </dgm:ptLst>
  <dgm:cxnLst>
    <dgm:cxn modelId="{949DF565-4D9D-AC4F-B285-CC1B320509C6}" srcId="{79C2E4DE-ABBA-D74A-B0D7-85DD072D565B}" destId="{D0368078-3372-874A-B7C6-E823B2846279}" srcOrd="2" destOrd="0" parTransId="{F96C39BC-1A1E-8C43-9B1D-7ACC4A41C114}" sibTransId="{1E1B2B22-5FC8-AD41-86D0-A0C42FF65613}"/>
    <dgm:cxn modelId="{478ADBC5-9E56-4508-B809-19239E83B1BE}" type="presOf" srcId="{79C2E4DE-ABBA-D74A-B0D7-85DD072D565B}" destId="{ACDEBAC7-B667-784F-AC8A-8C549A8706E3}" srcOrd="0" destOrd="0" presId="urn:microsoft.com/office/officeart/2005/8/layout/vList2"/>
    <dgm:cxn modelId="{05954C9D-3CB4-734C-8B31-B3F0C6E101C9}" srcId="{79C2E4DE-ABBA-D74A-B0D7-85DD072D565B}" destId="{B6705E49-390D-584E-B9A3-E6764C89238C}" srcOrd="0" destOrd="0" parTransId="{5EE761F6-AD87-CA40-8D83-390FD8AA1ECD}" sibTransId="{69283906-2668-AE40-B053-D7884A733889}"/>
    <dgm:cxn modelId="{7B798400-369F-4948-844A-248B95880F69}" srcId="{79C2E4DE-ABBA-D74A-B0D7-85DD072D565B}" destId="{E09AE4D7-3FCA-8145-8C3D-7AA4FEE370A3}" srcOrd="1" destOrd="0" parTransId="{4133EF24-8847-0840-B368-408DBC29DB68}" sibTransId="{B867A131-5E88-F243-B57E-6A7B3A62E944}"/>
    <dgm:cxn modelId="{3A6E9CB0-FF4F-2F49-BB5B-64B0CDBEAEF7}" srcId="{79C2E4DE-ABBA-D74A-B0D7-85DD072D565B}" destId="{65F6DF08-64E6-8A41-AF9A-FEA1A856B586}" srcOrd="4" destOrd="0" parTransId="{20D87494-9F71-2841-A4F3-2FF6406BA751}" sibTransId="{4D89562F-9734-2946-BA97-ED46F51CE3A6}"/>
    <dgm:cxn modelId="{9F699B92-4709-4F1B-9661-671E5784D228}" type="presOf" srcId="{B6705E49-390D-584E-B9A3-E6764C89238C}" destId="{8A120AD0-EF28-2344-8717-FBB190CC186F}" srcOrd="0" destOrd="0" presId="urn:microsoft.com/office/officeart/2005/8/layout/vList2"/>
    <dgm:cxn modelId="{CE3BEC34-9B9F-452C-99F4-9D89F7C65901}" type="presOf" srcId="{E09AE4D7-3FCA-8145-8C3D-7AA4FEE370A3}" destId="{C2034ECE-0A50-0E41-A986-9C8546223583}" srcOrd="0" destOrd="0" presId="urn:microsoft.com/office/officeart/2005/8/layout/vList2"/>
    <dgm:cxn modelId="{75BF8114-0BCE-496D-8A23-E7E5938822FE}" type="presOf" srcId="{E11E4288-7266-E449-98DA-DC45034B62B2}" destId="{935839D9-CEFF-D04E-92D0-AF9AE0A6C483}" srcOrd="0" destOrd="0" presId="urn:microsoft.com/office/officeart/2005/8/layout/vList2"/>
    <dgm:cxn modelId="{90D55B78-07C0-4A99-A773-F05A7F856D46}" type="presOf" srcId="{65F6DF08-64E6-8A41-AF9A-FEA1A856B586}" destId="{A9C1176C-090C-7F48-8AC0-4C57C1EEC428}" srcOrd="0" destOrd="0" presId="urn:microsoft.com/office/officeart/2005/8/layout/vList2"/>
    <dgm:cxn modelId="{D26CDDA8-CD31-124D-9BB9-8793230F8233}" srcId="{79C2E4DE-ABBA-D74A-B0D7-85DD072D565B}" destId="{E11E4288-7266-E449-98DA-DC45034B62B2}" srcOrd="3" destOrd="0" parTransId="{FE952CB9-F55C-9E4E-B2E5-CC4D4A076CFD}" sibTransId="{CC67AA46-BAB9-ED47-A1D6-3167496EBAE3}"/>
    <dgm:cxn modelId="{011F9DC1-486D-4CBF-A9D8-1AE0194B9F94}" type="presOf" srcId="{D0368078-3372-874A-B7C6-E823B2846279}" destId="{F257238D-BA36-C34C-B84D-83CFA5B214AA}" srcOrd="0" destOrd="0" presId="urn:microsoft.com/office/officeart/2005/8/layout/vList2"/>
    <dgm:cxn modelId="{0B3F5132-04FE-47A0-9FFD-D71D8332F1C1}" type="presParOf" srcId="{ACDEBAC7-B667-784F-AC8A-8C549A8706E3}" destId="{8A120AD0-EF28-2344-8717-FBB190CC186F}" srcOrd="0" destOrd="0" presId="urn:microsoft.com/office/officeart/2005/8/layout/vList2"/>
    <dgm:cxn modelId="{AAA09896-B4BE-4B05-8277-7E8F9812C118}" type="presParOf" srcId="{ACDEBAC7-B667-784F-AC8A-8C549A8706E3}" destId="{E7ED98AD-032C-7642-9B8E-EB16B1927A8D}" srcOrd="1" destOrd="0" presId="urn:microsoft.com/office/officeart/2005/8/layout/vList2"/>
    <dgm:cxn modelId="{986BE269-0C6F-44B1-993F-DEB14957C2B6}" type="presParOf" srcId="{ACDEBAC7-B667-784F-AC8A-8C549A8706E3}" destId="{C2034ECE-0A50-0E41-A986-9C8546223583}" srcOrd="2" destOrd="0" presId="urn:microsoft.com/office/officeart/2005/8/layout/vList2"/>
    <dgm:cxn modelId="{81AA9D49-76F5-4218-BEF8-C8D94B66A535}" type="presParOf" srcId="{ACDEBAC7-B667-784F-AC8A-8C549A8706E3}" destId="{BCBBF2AD-989C-D34F-B04C-F5FE03A33D3F}" srcOrd="3" destOrd="0" presId="urn:microsoft.com/office/officeart/2005/8/layout/vList2"/>
    <dgm:cxn modelId="{46FCC40B-DA97-4219-87AC-52E98FA5B7CA}" type="presParOf" srcId="{ACDEBAC7-B667-784F-AC8A-8C549A8706E3}" destId="{F257238D-BA36-C34C-B84D-83CFA5B214AA}" srcOrd="4" destOrd="0" presId="urn:microsoft.com/office/officeart/2005/8/layout/vList2"/>
    <dgm:cxn modelId="{86403EAF-3DF5-4B26-97B8-B935E78B730E}" type="presParOf" srcId="{ACDEBAC7-B667-784F-AC8A-8C549A8706E3}" destId="{A5981920-2852-554D-ADEB-BA9DB7E3C8F4}" srcOrd="5" destOrd="0" presId="urn:microsoft.com/office/officeart/2005/8/layout/vList2"/>
    <dgm:cxn modelId="{1027984F-DDC0-4C4B-9EA6-018DDDE6BBD5}" type="presParOf" srcId="{ACDEBAC7-B667-784F-AC8A-8C549A8706E3}" destId="{935839D9-CEFF-D04E-92D0-AF9AE0A6C483}" srcOrd="6" destOrd="0" presId="urn:microsoft.com/office/officeart/2005/8/layout/vList2"/>
    <dgm:cxn modelId="{E842FAAF-23B8-45EA-95D2-24C854A80D32}" type="presParOf" srcId="{ACDEBAC7-B667-784F-AC8A-8C549A8706E3}" destId="{79BA8433-6A08-9745-98F5-A93F1AFDF83D}" srcOrd="7" destOrd="0" presId="urn:microsoft.com/office/officeart/2005/8/layout/vList2"/>
    <dgm:cxn modelId="{A50A91CF-83E4-453C-B9E8-C8D4B54C8271}" type="presParOf" srcId="{ACDEBAC7-B667-784F-AC8A-8C549A8706E3}" destId="{A9C1176C-090C-7F48-8AC0-4C57C1EEC42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C2E4DE-ABBA-D74A-B0D7-85DD072D565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6705E49-390D-584E-B9A3-E6764C89238C}">
      <dgm:prSet custT="1"/>
      <dgm:spPr/>
      <dgm:t>
        <a:bodyPr/>
        <a:lstStyle/>
        <a:p>
          <a:pPr algn="ctr" rtl="0"/>
          <a:r>
            <a:rPr lang="en-IE" sz="1600" dirty="0">
              <a:latin typeface="Avenir Next"/>
            </a:rPr>
            <a:t> </a:t>
          </a:r>
          <a:r>
            <a:rPr lang="en-IE" sz="2000" dirty="0">
              <a:latin typeface="+mn-lt"/>
            </a:rPr>
            <a:t>Get into pairs</a:t>
          </a:r>
        </a:p>
      </dgm:t>
    </dgm:pt>
    <dgm:pt modelId="{5EE761F6-AD87-CA40-8D83-390FD8AA1ECD}" type="parTrans" cxnId="{05954C9D-3CB4-734C-8B31-B3F0C6E101C9}">
      <dgm:prSet/>
      <dgm:spPr/>
      <dgm:t>
        <a:bodyPr/>
        <a:lstStyle/>
        <a:p>
          <a:endParaRPr lang="en-US"/>
        </a:p>
      </dgm:t>
    </dgm:pt>
    <dgm:pt modelId="{69283906-2668-AE40-B053-D7884A733889}" type="sibTrans" cxnId="{05954C9D-3CB4-734C-8B31-B3F0C6E101C9}">
      <dgm:prSet/>
      <dgm:spPr/>
      <dgm:t>
        <a:bodyPr/>
        <a:lstStyle/>
        <a:p>
          <a:endParaRPr lang="en-US"/>
        </a:p>
      </dgm:t>
    </dgm:pt>
    <dgm:pt modelId="{E09AE4D7-3FCA-8145-8C3D-7AA4FEE370A3}">
      <dgm:prSet custT="1"/>
      <dgm:spPr/>
      <dgm:t>
        <a:bodyPr/>
        <a:lstStyle/>
        <a:p>
          <a:pPr algn="ctr" rtl="0"/>
          <a:r>
            <a:rPr lang="en-IE" sz="2000" dirty="0">
              <a:latin typeface="+mn-lt"/>
            </a:rPr>
            <a:t>Look at the rock samples</a:t>
          </a:r>
          <a:endParaRPr lang="en-US" sz="2000" dirty="0">
            <a:latin typeface="+mn-lt"/>
          </a:endParaRPr>
        </a:p>
      </dgm:t>
    </dgm:pt>
    <dgm:pt modelId="{4133EF24-8847-0840-B368-408DBC29DB68}" type="parTrans" cxnId="{7B798400-369F-4948-844A-248B95880F69}">
      <dgm:prSet/>
      <dgm:spPr/>
      <dgm:t>
        <a:bodyPr/>
        <a:lstStyle/>
        <a:p>
          <a:endParaRPr lang="en-US"/>
        </a:p>
      </dgm:t>
    </dgm:pt>
    <dgm:pt modelId="{B867A131-5E88-F243-B57E-6A7B3A62E944}" type="sibTrans" cxnId="{7B798400-369F-4948-844A-248B95880F69}">
      <dgm:prSet/>
      <dgm:spPr/>
      <dgm:t>
        <a:bodyPr/>
        <a:lstStyle/>
        <a:p>
          <a:endParaRPr lang="en-US"/>
        </a:p>
      </dgm:t>
    </dgm:pt>
    <dgm:pt modelId="{D0368078-3372-874A-B7C6-E823B2846279}">
      <dgm:prSet custT="1"/>
      <dgm:spPr/>
      <dgm:t>
        <a:bodyPr/>
        <a:lstStyle/>
        <a:p>
          <a:pPr algn="ctr" rtl="0"/>
          <a:r>
            <a:rPr lang="en-IE" sz="2000" dirty="0">
              <a:latin typeface="+mn-lt"/>
            </a:rPr>
            <a:t>Students have to place the rocks into the blank spaces</a:t>
          </a:r>
        </a:p>
      </dgm:t>
    </dgm:pt>
    <dgm:pt modelId="{F96C39BC-1A1E-8C43-9B1D-7ACC4A41C114}" type="parTrans" cxnId="{949DF565-4D9D-AC4F-B285-CC1B320509C6}">
      <dgm:prSet/>
      <dgm:spPr/>
      <dgm:t>
        <a:bodyPr/>
        <a:lstStyle/>
        <a:p>
          <a:endParaRPr lang="en-US"/>
        </a:p>
      </dgm:t>
    </dgm:pt>
    <dgm:pt modelId="{1E1B2B22-5FC8-AD41-86D0-A0C42FF65613}" type="sibTrans" cxnId="{949DF565-4D9D-AC4F-B285-CC1B320509C6}">
      <dgm:prSet/>
      <dgm:spPr/>
      <dgm:t>
        <a:bodyPr/>
        <a:lstStyle/>
        <a:p>
          <a:endParaRPr lang="en-US"/>
        </a:p>
      </dgm:t>
    </dgm:pt>
    <dgm:pt modelId="{E11E4288-7266-E449-98DA-DC45034B62B2}">
      <dgm:prSet custT="1"/>
      <dgm:spPr/>
      <dgm:t>
        <a:bodyPr/>
        <a:lstStyle/>
        <a:p>
          <a:pPr algn="ctr" rtl="0"/>
          <a:r>
            <a:rPr lang="en-IE" sz="2000" dirty="0">
              <a:latin typeface="+mn-lt"/>
            </a:rPr>
            <a:t>Fill in information into fact sheets </a:t>
          </a:r>
        </a:p>
      </dgm:t>
    </dgm:pt>
    <dgm:pt modelId="{FE952CB9-F55C-9E4E-B2E5-CC4D4A076CFD}" type="parTrans" cxnId="{D26CDDA8-CD31-124D-9BB9-8793230F8233}">
      <dgm:prSet/>
      <dgm:spPr/>
      <dgm:t>
        <a:bodyPr/>
        <a:lstStyle/>
        <a:p>
          <a:endParaRPr lang="en-US"/>
        </a:p>
      </dgm:t>
    </dgm:pt>
    <dgm:pt modelId="{CC67AA46-BAB9-ED47-A1D6-3167496EBAE3}" type="sibTrans" cxnId="{D26CDDA8-CD31-124D-9BB9-8793230F8233}">
      <dgm:prSet/>
      <dgm:spPr/>
      <dgm:t>
        <a:bodyPr/>
        <a:lstStyle/>
        <a:p>
          <a:endParaRPr lang="en-US"/>
        </a:p>
      </dgm:t>
    </dgm:pt>
    <dgm:pt modelId="{65F6DF08-64E6-8A41-AF9A-FEA1A856B586}">
      <dgm:prSet custT="1"/>
      <dgm:spPr/>
      <dgm:t>
        <a:bodyPr/>
        <a:lstStyle/>
        <a:p>
          <a:pPr algn="ctr"/>
          <a:r>
            <a:rPr lang="en-IE" sz="2000" dirty="0">
              <a:latin typeface="+mn-lt"/>
            </a:rPr>
            <a:t>Students discuss the differences and similarities between the rocks</a:t>
          </a:r>
        </a:p>
      </dgm:t>
    </dgm:pt>
    <dgm:pt modelId="{20D87494-9F71-2841-A4F3-2FF6406BA751}" type="parTrans" cxnId="{3A6E9CB0-FF4F-2F49-BB5B-64B0CDBEAEF7}">
      <dgm:prSet/>
      <dgm:spPr/>
      <dgm:t>
        <a:bodyPr/>
        <a:lstStyle/>
        <a:p>
          <a:endParaRPr lang="en-US"/>
        </a:p>
      </dgm:t>
    </dgm:pt>
    <dgm:pt modelId="{4D89562F-9734-2946-BA97-ED46F51CE3A6}" type="sibTrans" cxnId="{3A6E9CB0-FF4F-2F49-BB5B-64B0CDBEAEF7}">
      <dgm:prSet/>
      <dgm:spPr/>
      <dgm:t>
        <a:bodyPr/>
        <a:lstStyle/>
        <a:p>
          <a:endParaRPr lang="en-US"/>
        </a:p>
      </dgm:t>
    </dgm:pt>
    <dgm:pt modelId="{ACDEBAC7-B667-784F-AC8A-8C549A8706E3}" type="pres">
      <dgm:prSet presAssocID="{79C2E4DE-ABBA-D74A-B0D7-85DD072D565B}" presName="linear" presStyleCnt="0">
        <dgm:presLayoutVars>
          <dgm:animLvl val="lvl"/>
          <dgm:resizeHandles val="exact"/>
        </dgm:presLayoutVars>
      </dgm:prSet>
      <dgm:spPr/>
      <dgm:t>
        <a:bodyPr/>
        <a:lstStyle/>
        <a:p>
          <a:endParaRPr lang="en-US"/>
        </a:p>
      </dgm:t>
    </dgm:pt>
    <dgm:pt modelId="{8A120AD0-EF28-2344-8717-FBB190CC186F}" type="pres">
      <dgm:prSet presAssocID="{B6705E49-390D-584E-B9A3-E6764C89238C}" presName="parentText" presStyleLbl="node1" presStyleIdx="0" presStyleCnt="5" custLinFactNeighborY="41482">
        <dgm:presLayoutVars>
          <dgm:chMax val="0"/>
          <dgm:bulletEnabled val="1"/>
        </dgm:presLayoutVars>
      </dgm:prSet>
      <dgm:spPr/>
      <dgm:t>
        <a:bodyPr/>
        <a:lstStyle/>
        <a:p>
          <a:endParaRPr lang="en-US"/>
        </a:p>
      </dgm:t>
    </dgm:pt>
    <dgm:pt modelId="{E7ED98AD-032C-7642-9B8E-EB16B1927A8D}" type="pres">
      <dgm:prSet presAssocID="{69283906-2668-AE40-B053-D7884A733889}" presName="spacer" presStyleCnt="0"/>
      <dgm:spPr/>
    </dgm:pt>
    <dgm:pt modelId="{C2034ECE-0A50-0E41-A986-9C8546223583}" type="pres">
      <dgm:prSet presAssocID="{E09AE4D7-3FCA-8145-8C3D-7AA4FEE370A3}" presName="parentText" presStyleLbl="node1" presStyleIdx="1" presStyleCnt="5" custLinFactNeighborY="30441">
        <dgm:presLayoutVars>
          <dgm:chMax val="0"/>
          <dgm:bulletEnabled val="1"/>
        </dgm:presLayoutVars>
      </dgm:prSet>
      <dgm:spPr/>
      <dgm:t>
        <a:bodyPr/>
        <a:lstStyle/>
        <a:p>
          <a:endParaRPr lang="en-US"/>
        </a:p>
      </dgm:t>
    </dgm:pt>
    <dgm:pt modelId="{BCBBF2AD-989C-D34F-B04C-F5FE03A33D3F}" type="pres">
      <dgm:prSet presAssocID="{B867A131-5E88-F243-B57E-6A7B3A62E944}" presName="spacer" presStyleCnt="0"/>
      <dgm:spPr/>
    </dgm:pt>
    <dgm:pt modelId="{F257238D-BA36-C34C-B84D-83CFA5B214AA}" type="pres">
      <dgm:prSet presAssocID="{D0368078-3372-874A-B7C6-E823B2846279}" presName="parentText" presStyleLbl="node1" presStyleIdx="2" presStyleCnt="5" custLinFactNeighborY="19484">
        <dgm:presLayoutVars>
          <dgm:chMax val="0"/>
          <dgm:bulletEnabled val="1"/>
        </dgm:presLayoutVars>
      </dgm:prSet>
      <dgm:spPr/>
      <dgm:t>
        <a:bodyPr/>
        <a:lstStyle/>
        <a:p>
          <a:endParaRPr lang="en-US"/>
        </a:p>
      </dgm:t>
    </dgm:pt>
    <dgm:pt modelId="{A5981920-2852-554D-ADEB-BA9DB7E3C8F4}" type="pres">
      <dgm:prSet presAssocID="{1E1B2B22-5FC8-AD41-86D0-A0C42FF65613}" presName="spacer" presStyleCnt="0"/>
      <dgm:spPr/>
    </dgm:pt>
    <dgm:pt modelId="{935839D9-CEFF-D04E-92D0-AF9AE0A6C483}" type="pres">
      <dgm:prSet presAssocID="{E11E4288-7266-E449-98DA-DC45034B62B2}" presName="parentText" presStyleLbl="node1" presStyleIdx="3" presStyleCnt="5" custLinFactNeighborY="13867">
        <dgm:presLayoutVars>
          <dgm:chMax val="0"/>
          <dgm:bulletEnabled val="1"/>
        </dgm:presLayoutVars>
      </dgm:prSet>
      <dgm:spPr/>
      <dgm:t>
        <a:bodyPr/>
        <a:lstStyle/>
        <a:p>
          <a:endParaRPr lang="en-US"/>
        </a:p>
      </dgm:t>
    </dgm:pt>
    <dgm:pt modelId="{79BA8433-6A08-9745-98F5-A93F1AFDF83D}" type="pres">
      <dgm:prSet presAssocID="{CC67AA46-BAB9-ED47-A1D6-3167496EBAE3}" presName="spacer" presStyleCnt="0"/>
      <dgm:spPr/>
    </dgm:pt>
    <dgm:pt modelId="{A9C1176C-090C-7F48-8AC0-4C57C1EEC428}" type="pres">
      <dgm:prSet presAssocID="{65F6DF08-64E6-8A41-AF9A-FEA1A856B586}" presName="parentText" presStyleLbl="node1" presStyleIdx="4" presStyleCnt="5" custLinFactNeighborY="42597">
        <dgm:presLayoutVars>
          <dgm:chMax val="0"/>
          <dgm:bulletEnabled val="1"/>
        </dgm:presLayoutVars>
      </dgm:prSet>
      <dgm:spPr/>
      <dgm:t>
        <a:bodyPr/>
        <a:lstStyle/>
        <a:p>
          <a:endParaRPr lang="en-US"/>
        </a:p>
      </dgm:t>
    </dgm:pt>
  </dgm:ptLst>
  <dgm:cxnLst>
    <dgm:cxn modelId="{3A6E9CB0-FF4F-2F49-BB5B-64B0CDBEAEF7}" srcId="{79C2E4DE-ABBA-D74A-B0D7-85DD072D565B}" destId="{65F6DF08-64E6-8A41-AF9A-FEA1A856B586}" srcOrd="4" destOrd="0" parTransId="{20D87494-9F71-2841-A4F3-2FF6406BA751}" sibTransId="{4D89562F-9734-2946-BA97-ED46F51CE3A6}"/>
    <dgm:cxn modelId="{C291CF3B-9110-7042-A941-66E3C39E57C0}" type="presOf" srcId="{E09AE4D7-3FCA-8145-8C3D-7AA4FEE370A3}" destId="{C2034ECE-0A50-0E41-A986-9C8546223583}" srcOrd="0" destOrd="0" presId="urn:microsoft.com/office/officeart/2005/8/layout/vList2"/>
    <dgm:cxn modelId="{05954C9D-3CB4-734C-8B31-B3F0C6E101C9}" srcId="{79C2E4DE-ABBA-D74A-B0D7-85DD072D565B}" destId="{B6705E49-390D-584E-B9A3-E6764C89238C}" srcOrd="0" destOrd="0" parTransId="{5EE761F6-AD87-CA40-8D83-390FD8AA1ECD}" sibTransId="{69283906-2668-AE40-B053-D7884A733889}"/>
    <dgm:cxn modelId="{9F88120C-6097-D74E-889A-92097CD5064C}" type="presOf" srcId="{65F6DF08-64E6-8A41-AF9A-FEA1A856B586}" destId="{A9C1176C-090C-7F48-8AC0-4C57C1EEC428}" srcOrd="0" destOrd="0" presId="urn:microsoft.com/office/officeart/2005/8/layout/vList2"/>
    <dgm:cxn modelId="{9DF62E71-63D1-E244-BFEF-F31261B8AD25}" type="presOf" srcId="{E11E4288-7266-E449-98DA-DC45034B62B2}" destId="{935839D9-CEFF-D04E-92D0-AF9AE0A6C483}" srcOrd="0" destOrd="0" presId="urn:microsoft.com/office/officeart/2005/8/layout/vList2"/>
    <dgm:cxn modelId="{7B798400-369F-4948-844A-248B95880F69}" srcId="{79C2E4DE-ABBA-D74A-B0D7-85DD072D565B}" destId="{E09AE4D7-3FCA-8145-8C3D-7AA4FEE370A3}" srcOrd="1" destOrd="0" parTransId="{4133EF24-8847-0840-B368-408DBC29DB68}" sibTransId="{B867A131-5E88-F243-B57E-6A7B3A62E944}"/>
    <dgm:cxn modelId="{D121DFD4-95A5-EA45-AC6F-C57C8C60BEBC}" type="presOf" srcId="{D0368078-3372-874A-B7C6-E823B2846279}" destId="{F257238D-BA36-C34C-B84D-83CFA5B214AA}" srcOrd="0" destOrd="0" presId="urn:microsoft.com/office/officeart/2005/8/layout/vList2"/>
    <dgm:cxn modelId="{F2E057DC-6F59-7341-B10C-DA1600C98B1B}" type="presOf" srcId="{79C2E4DE-ABBA-D74A-B0D7-85DD072D565B}" destId="{ACDEBAC7-B667-784F-AC8A-8C549A8706E3}" srcOrd="0" destOrd="0" presId="urn:microsoft.com/office/officeart/2005/8/layout/vList2"/>
    <dgm:cxn modelId="{D26CDDA8-CD31-124D-9BB9-8793230F8233}" srcId="{79C2E4DE-ABBA-D74A-B0D7-85DD072D565B}" destId="{E11E4288-7266-E449-98DA-DC45034B62B2}" srcOrd="3" destOrd="0" parTransId="{FE952CB9-F55C-9E4E-B2E5-CC4D4A076CFD}" sibTransId="{CC67AA46-BAB9-ED47-A1D6-3167496EBAE3}"/>
    <dgm:cxn modelId="{949DF565-4D9D-AC4F-B285-CC1B320509C6}" srcId="{79C2E4DE-ABBA-D74A-B0D7-85DD072D565B}" destId="{D0368078-3372-874A-B7C6-E823B2846279}" srcOrd="2" destOrd="0" parTransId="{F96C39BC-1A1E-8C43-9B1D-7ACC4A41C114}" sibTransId="{1E1B2B22-5FC8-AD41-86D0-A0C42FF65613}"/>
    <dgm:cxn modelId="{27F89CAD-7A32-F84B-A931-61FA77994D05}" type="presOf" srcId="{B6705E49-390D-584E-B9A3-E6764C89238C}" destId="{8A120AD0-EF28-2344-8717-FBB190CC186F}" srcOrd="0" destOrd="0" presId="urn:microsoft.com/office/officeart/2005/8/layout/vList2"/>
    <dgm:cxn modelId="{EB2B91C6-DFE3-D245-B315-D05FE6148AB9}" type="presParOf" srcId="{ACDEBAC7-B667-784F-AC8A-8C549A8706E3}" destId="{8A120AD0-EF28-2344-8717-FBB190CC186F}" srcOrd="0" destOrd="0" presId="urn:microsoft.com/office/officeart/2005/8/layout/vList2"/>
    <dgm:cxn modelId="{67677438-A7A5-FB4A-A7EF-8BCE1FACD182}" type="presParOf" srcId="{ACDEBAC7-B667-784F-AC8A-8C549A8706E3}" destId="{E7ED98AD-032C-7642-9B8E-EB16B1927A8D}" srcOrd="1" destOrd="0" presId="urn:microsoft.com/office/officeart/2005/8/layout/vList2"/>
    <dgm:cxn modelId="{235AFEE1-4A8E-FC45-A242-169FD44FA6C2}" type="presParOf" srcId="{ACDEBAC7-B667-784F-AC8A-8C549A8706E3}" destId="{C2034ECE-0A50-0E41-A986-9C8546223583}" srcOrd="2" destOrd="0" presId="urn:microsoft.com/office/officeart/2005/8/layout/vList2"/>
    <dgm:cxn modelId="{F9B586F3-C7C1-AD48-BDD8-08E5E9695DC6}" type="presParOf" srcId="{ACDEBAC7-B667-784F-AC8A-8C549A8706E3}" destId="{BCBBF2AD-989C-D34F-B04C-F5FE03A33D3F}" srcOrd="3" destOrd="0" presId="urn:microsoft.com/office/officeart/2005/8/layout/vList2"/>
    <dgm:cxn modelId="{6D53BDA8-9F86-8C46-AFA8-206567BA922E}" type="presParOf" srcId="{ACDEBAC7-B667-784F-AC8A-8C549A8706E3}" destId="{F257238D-BA36-C34C-B84D-83CFA5B214AA}" srcOrd="4" destOrd="0" presId="urn:microsoft.com/office/officeart/2005/8/layout/vList2"/>
    <dgm:cxn modelId="{7ED8D189-DD93-D046-84B3-0F25974257B0}" type="presParOf" srcId="{ACDEBAC7-B667-784F-AC8A-8C549A8706E3}" destId="{A5981920-2852-554D-ADEB-BA9DB7E3C8F4}" srcOrd="5" destOrd="0" presId="urn:microsoft.com/office/officeart/2005/8/layout/vList2"/>
    <dgm:cxn modelId="{E389552B-5849-5A49-98A9-913D3EDE2BF6}" type="presParOf" srcId="{ACDEBAC7-B667-784F-AC8A-8C549A8706E3}" destId="{935839D9-CEFF-D04E-92D0-AF9AE0A6C483}" srcOrd="6" destOrd="0" presId="urn:microsoft.com/office/officeart/2005/8/layout/vList2"/>
    <dgm:cxn modelId="{3A98F0DD-51F0-8C4C-BB93-2757142C63B3}" type="presParOf" srcId="{ACDEBAC7-B667-784F-AC8A-8C549A8706E3}" destId="{79BA8433-6A08-9745-98F5-A93F1AFDF83D}" srcOrd="7" destOrd="0" presId="urn:microsoft.com/office/officeart/2005/8/layout/vList2"/>
    <dgm:cxn modelId="{DBDCE221-9D29-3B4A-B136-6A9507E4D261}" type="presParOf" srcId="{ACDEBAC7-B667-784F-AC8A-8C549A8706E3}" destId="{A9C1176C-090C-7F48-8AC0-4C57C1EEC42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20AD0-EF28-2344-8717-FBB190CC186F}">
      <dsp:nvSpPr>
        <dsp:cNvPr id="0" name=""/>
        <dsp:cNvSpPr/>
      </dsp:nvSpPr>
      <dsp:spPr>
        <a:xfrm>
          <a:off x="0" y="8518"/>
          <a:ext cx="3733800" cy="1329928"/>
        </a:xfrm>
        <a:prstGeom prst="roundRect">
          <a:avLst/>
        </a:prstGeom>
        <a:solidFill>
          <a:schemeClr val="accent6"/>
        </a:solidFill>
        <a:ln>
          <a:noFill/>
        </a:ln>
        <a:effectLst>
          <a:glow rad="127000">
            <a:srgbClr val="FF0000">
              <a:alpha val="75000"/>
            </a:srgbClr>
          </a:glow>
        </a:effectLst>
        <a:scene3d>
          <a:camera prst="orthographicFront"/>
          <a:lightRig rig="threePt" dir="t"/>
        </a:scene3d>
        <a:sp3d contourW="12700" prstMaterial="plastic">
          <a:bevelT w="127000" h="127000"/>
          <a:bevelB w="133350" h="127000"/>
          <a:contourClr>
            <a:schemeClr val="tx1">
              <a:lumMod val="8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IE" sz="1600" kern="1200" dirty="0">
              <a:latin typeface="Avenir Next"/>
            </a:rPr>
            <a:t> </a:t>
          </a:r>
          <a:r>
            <a:rPr lang="en-IE" sz="2200" kern="1200" dirty="0">
              <a:latin typeface="+mn-lt"/>
            </a:rPr>
            <a:t>Get into groups of 4</a:t>
          </a:r>
        </a:p>
      </dsp:txBody>
      <dsp:txXfrm>
        <a:off x="64922" y="73440"/>
        <a:ext cx="3603956" cy="1200084"/>
      </dsp:txXfrm>
    </dsp:sp>
    <dsp:sp modelId="{C2034ECE-0A50-0E41-A986-9C8546223583}">
      <dsp:nvSpPr>
        <dsp:cNvPr id="0" name=""/>
        <dsp:cNvSpPr/>
      </dsp:nvSpPr>
      <dsp:spPr>
        <a:xfrm>
          <a:off x="0" y="1349367"/>
          <a:ext cx="3733800" cy="1329928"/>
        </a:xfrm>
        <a:prstGeom prst="roundRect">
          <a:avLst/>
        </a:prstGeom>
        <a:solidFill>
          <a:schemeClr val="accent6"/>
        </a:solidFill>
        <a:ln>
          <a:noFill/>
        </a:ln>
        <a:effectLst>
          <a:glow rad="177800">
            <a:srgbClr val="FF6600">
              <a:alpha val="77000"/>
            </a:srgbClr>
          </a:glow>
        </a:effectLst>
        <a:scene3d>
          <a:camera prst="orthographicFront"/>
          <a:lightRig rig="threePt" dir="t"/>
        </a:scene3d>
        <a:sp3d contourW="12700" prstMaterial="plastic">
          <a:bevelT w="127000" h="127000"/>
          <a:bevelB w="127000" h="127000"/>
          <a:contourClr>
            <a:schemeClr val="tx1">
              <a:lumMod val="9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IE" sz="2200" kern="1200" dirty="0">
              <a:latin typeface="+mn-lt"/>
            </a:rPr>
            <a:t>2 different colours of play dough per student – one representing lava, the other cinders </a:t>
          </a:r>
          <a:endParaRPr lang="en-US" sz="2200" kern="1200" dirty="0">
            <a:latin typeface="+mn-lt"/>
          </a:endParaRPr>
        </a:p>
      </dsp:txBody>
      <dsp:txXfrm>
        <a:off x="64922" y="1414289"/>
        <a:ext cx="3603956" cy="1200084"/>
      </dsp:txXfrm>
    </dsp:sp>
    <dsp:sp modelId="{F257238D-BA36-C34C-B84D-83CFA5B214AA}">
      <dsp:nvSpPr>
        <dsp:cNvPr id="0" name=""/>
        <dsp:cNvSpPr/>
      </dsp:nvSpPr>
      <dsp:spPr>
        <a:xfrm>
          <a:off x="0" y="2690227"/>
          <a:ext cx="3733800" cy="1329928"/>
        </a:xfrm>
        <a:prstGeom prst="roundRect">
          <a:avLst/>
        </a:prstGeom>
        <a:solidFill>
          <a:schemeClr val="accent6"/>
        </a:solidFill>
        <a:ln>
          <a:noFill/>
        </a:ln>
        <a:effectLst>
          <a:glow rad="139700">
            <a:srgbClr val="FFFF00">
              <a:alpha val="75000"/>
            </a:srgbClr>
          </a:glow>
        </a:effectLst>
        <a:scene3d>
          <a:camera prst="orthographicFront"/>
          <a:lightRig rig="threePt" dir="t"/>
        </a:scene3d>
        <a:sp3d contourW="12700" prstMaterial="plastic">
          <a:bevelT w="133350" h="133350"/>
          <a:bevelB w="139700" h="127000"/>
          <a:contourClr>
            <a:schemeClr val="tx1">
              <a:lumMod val="8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kern="1200" dirty="0">
              <a:latin typeface="+mn-lt"/>
            </a:rPr>
            <a:t>Using a worksheet, each student selects a volcano and makes their own volcano</a:t>
          </a:r>
          <a:endParaRPr lang="en-IE" sz="2200" kern="1200" dirty="0">
            <a:latin typeface="+mn-lt"/>
          </a:endParaRPr>
        </a:p>
      </dsp:txBody>
      <dsp:txXfrm>
        <a:off x="64922" y="2755149"/>
        <a:ext cx="3603956" cy="1200084"/>
      </dsp:txXfrm>
    </dsp:sp>
    <dsp:sp modelId="{935839D9-CEFF-D04E-92D0-AF9AE0A6C483}">
      <dsp:nvSpPr>
        <dsp:cNvPr id="0" name=""/>
        <dsp:cNvSpPr/>
      </dsp:nvSpPr>
      <dsp:spPr>
        <a:xfrm>
          <a:off x="0" y="4031743"/>
          <a:ext cx="3733800" cy="1329928"/>
        </a:xfrm>
        <a:prstGeom prst="roundRect">
          <a:avLst/>
        </a:prstGeom>
        <a:solidFill>
          <a:schemeClr val="accent6"/>
        </a:solidFill>
        <a:ln>
          <a:noFill/>
        </a:ln>
        <a:effectLst>
          <a:glow rad="190500">
            <a:schemeClr val="accent3">
              <a:lumMod val="75000"/>
              <a:alpha val="75000"/>
            </a:schemeClr>
          </a:glow>
        </a:effectLst>
        <a:scene3d>
          <a:camera prst="orthographicFront"/>
          <a:lightRig rig="threePt" dir="t"/>
        </a:scene3d>
        <a:sp3d contourW="12700" prstMaterial="plastic">
          <a:bevelT/>
          <a:bevelB/>
          <a:contourClr>
            <a:schemeClr val="tx1">
              <a:lumMod val="9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IE" sz="2200" kern="1200" dirty="0">
              <a:latin typeface="+mn-lt"/>
            </a:rPr>
            <a:t>Students discuss the differences and similarities between the types of volcanoes</a:t>
          </a:r>
          <a:endParaRPr lang="en-US" sz="2200" kern="1200" dirty="0">
            <a:latin typeface="+mn-lt"/>
          </a:endParaRPr>
        </a:p>
      </dsp:txBody>
      <dsp:txXfrm>
        <a:off x="64922" y="4096665"/>
        <a:ext cx="3603956" cy="1200084"/>
      </dsp:txXfrm>
    </dsp:sp>
    <dsp:sp modelId="{A9C1176C-090C-7F48-8AC0-4C57C1EEC428}">
      <dsp:nvSpPr>
        <dsp:cNvPr id="0" name=""/>
        <dsp:cNvSpPr/>
      </dsp:nvSpPr>
      <dsp:spPr>
        <a:xfrm>
          <a:off x="0" y="5375671"/>
          <a:ext cx="3733800" cy="1329928"/>
        </a:xfrm>
        <a:prstGeom prst="roundRect">
          <a:avLst/>
        </a:prstGeom>
        <a:solidFill>
          <a:schemeClr val="accent6"/>
        </a:solidFill>
        <a:ln>
          <a:noFill/>
        </a:ln>
        <a:effectLst>
          <a:glow rad="203200">
            <a:srgbClr val="1A96AF">
              <a:alpha val="75000"/>
            </a:srgbClr>
          </a:glow>
        </a:effectLst>
        <a:scene3d>
          <a:camera prst="orthographicFront"/>
          <a:lightRig rig="threePt" dir="t"/>
        </a:scene3d>
        <a:sp3d contourW="12700" prstMaterial="plastic">
          <a:bevelT w="127000" h="127000"/>
          <a:bevelB w="127000" h="127000"/>
          <a:contourClr>
            <a:schemeClr val="tx1">
              <a:lumMod val="95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IE" sz="2200" kern="1200" dirty="0">
              <a:latin typeface="+mn-lt"/>
            </a:rPr>
            <a:t>The class tries to guess what volcanic cone the student has made</a:t>
          </a:r>
        </a:p>
      </dsp:txBody>
      <dsp:txXfrm>
        <a:off x="64922" y="5440593"/>
        <a:ext cx="3603956" cy="1200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20AD0-EF28-2344-8717-FBB190CC186F}">
      <dsp:nvSpPr>
        <dsp:cNvPr id="0" name=""/>
        <dsp:cNvSpPr/>
      </dsp:nvSpPr>
      <dsp:spPr>
        <a:xfrm>
          <a:off x="0" y="116784"/>
          <a:ext cx="3733800" cy="1179360"/>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IE" sz="1600" kern="1200" dirty="0">
              <a:latin typeface="Avenir Next"/>
            </a:rPr>
            <a:t> </a:t>
          </a:r>
          <a:r>
            <a:rPr lang="en-IE" sz="2000" kern="1200" dirty="0">
              <a:latin typeface="+mn-lt"/>
            </a:rPr>
            <a:t>Get into pairs</a:t>
          </a:r>
        </a:p>
      </dsp:txBody>
      <dsp:txXfrm>
        <a:off x="57572" y="174356"/>
        <a:ext cx="3618656" cy="1064216"/>
      </dsp:txXfrm>
    </dsp:sp>
    <dsp:sp modelId="{C2034ECE-0A50-0E41-A986-9C8546223583}">
      <dsp:nvSpPr>
        <dsp:cNvPr id="0" name=""/>
        <dsp:cNvSpPr/>
      </dsp:nvSpPr>
      <dsp:spPr>
        <a:xfrm>
          <a:off x="0" y="1457552"/>
          <a:ext cx="3733800" cy="1179360"/>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IE" sz="2000" kern="1200" dirty="0">
              <a:latin typeface="+mn-lt"/>
            </a:rPr>
            <a:t>Look at the rock samples</a:t>
          </a:r>
          <a:endParaRPr lang="en-US" sz="2000" kern="1200" dirty="0">
            <a:latin typeface="+mn-lt"/>
          </a:endParaRPr>
        </a:p>
      </dsp:txBody>
      <dsp:txXfrm>
        <a:off x="57572" y="1515124"/>
        <a:ext cx="3618656" cy="1064216"/>
      </dsp:txXfrm>
    </dsp:sp>
    <dsp:sp modelId="{F257238D-BA36-C34C-B84D-83CFA5B214AA}">
      <dsp:nvSpPr>
        <dsp:cNvPr id="0" name=""/>
        <dsp:cNvSpPr/>
      </dsp:nvSpPr>
      <dsp:spPr>
        <a:xfrm>
          <a:off x="0" y="2798471"/>
          <a:ext cx="3733800" cy="1179360"/>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IE" sz="2000" kern="1200" dirty="0">
              <a:latin typeface="+mn-lt"/>
            </a:rPr>
            <a:t>Students have to place the rocks into the blank spaces</a:t>
          </a:r>
        </a:p>
      </dsp:txBody>
      <dsp:txXfrm>
        <a:off x="57572" y="2856043"/>
        <a:ext cx="3618656" cy="1064216"/>
      </dsp:txXfrm>
    </dsp:sp>
    <dsp:sp modelId="{935839D9-CEFF-D04E-92D0-AF9AE0A6C483}">
      <dsp:nvSpPr>
        <dsp:cNvPr id="0" name=""/>
        <dsp:cNvSpPr/>
      </dsp:nvSpPr>
      <dsp:spPr>
        <a:xfrm>
          <a:off x="0" y="4149080"/>
          <a:ext cx="3733800" cy="1179360"/>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IE" sz="2000" kern="1200" dirty="0">
              <a:latin typeface="+mn-lt"/>
            </a:rPr>
            <a:t>Fill in information into fact sheets </a:t>
          </a:r>
        </a:p>
      </dsp:txBody>
      <dsp:txXfrm>
        <a:off x="57572" y="4206652"/>
        <a:ext cx="3618656" cy="1064216"/>
      </dsp:txXfrm>
    </dsp:sp>
    <dsp:sp modelId="{A9C1176C-090C-7F48-8AC0-4C57C1EEC428}">
      <dsp:nvSpPr>
        <dsp:cNvPr id="0" name=""/>
        <dsp:cNvSpPr/>
      </dsp:nvSpPr>
      <dsp:spPr>
        <a:xfrm>
          <a:off x="0" y="5526240"/>
          <a:ext cx="3733800" cy="1179360"/>
        </a:xfrm>
        <a:prstGeom prst="round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IE" sz="2000" kern="1200" dirty="0">
              <a:latin typeface="+mn-lt"/>
            </a:rPr>
            <a:t>Students discuss the differences and similarities between the rocks</a:t>
          </a:r>
        </a:p>
      </dsp:txBody>
      <dsp:txXfrm>
        <a:off x="57572" y="5583812"/>
        <a:ext cx="3618656" cy="10642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E"/>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8BF7714-BA82-4FDA-97EB-8F538B6A96FA}" type="datetimeFigureOut">
              <a:rPr lang="en-IE" smtClean="0"/>
              <a:t>07/12/2021</a:t>
            </a:fld>
            <a:endParaRPr lang="en-IE"/>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IE"/>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EBFD101-D9EC-45D2-B924-9B7E83C164ED}" type="slidenum">
              <a:rPr lang="en-IE" smtClean="0"/>
              <a:t>‹#›</a:t>
            </a:fld>
            <a:endParaRPr lang="en-IE"/>
          </a:p>
        </p:txBody>
      </p:sp>
    </p:spTree>
    <p:extLst>
      <p:ext uri="{BB962C8B-B14F-4D97-AF65-F5344CB8AC3E}">
        <p14:creationId xmlns:p14="http://schemas.microsoft.com/office/powerpoint/2010/main" val="2692931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E"/>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C7FC5F-1480-4AEF-AA53-599BFE4058C1}" type="datetimeFigureOut">
              <a:rPr lang="en-IE" smtClean="0"/>
              <a:t>07/12/2021</a:t>
            </a:fld>
            <a:endParaRPr lang="en-I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E"/>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E"/>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EE133B-296A-493E-9715-66CB140844CB}" type="slidenum">
              <a:rPr lang="en-IE" smtClean="0"/>
              <a:t>‹#›</a:t>
            </a:fld>
            <a:endParaRPr lang="en-IE"/>
          </a:p>
        </p:txBody>
      </p:sp>
    </p:spTree>
    <p:extLst>
      <p:ext uri="{BB962C8B-B14F-4D97-AF65-F5344CB8AC3E}">
        <p14:creationId xmlns:p14="http://schemas.microsoft.com/office/powerpoint/2010/main" val="220202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ltLang="en-US" dirty="0">
                <a:cs typeface="Times New Roman" panose="02020603050405020304" pitchFamily="18" charset="0"/>
              </a:rPr>
              <a:t>Volcanic materials can produce fertile soils and so are very suitable for agriculture.</a:t>
            </a:r>
            <a:endParaRPr lang="en-IE" b="0" dirty="0"/>
          </a:p>
        </p:txBody>
      </p:sp>
      <p:sp>
        <p:nvSpPr>
          <p:cNvPr id="4" name="Slide Number Placeholder 3"/>
          <p:cNvSpPr>
            <a:spLocks noGrp="1"/>
          </p:cNvSpPr>
          <p:nvPr>
            <p:ph type="sldNum" sz="quarter" idx="10"/>
          </p:nvPr>
        </p:nvSpPr>
        <p:spPr/>
        <p:txBody>
          <a:bodyPr/>
          <a:lstStyle/>
          <a:p>
            <a:fld id="{04EE133B-296A-493E-9715-66CB140844CB}" type="slidenum">
              <a:rPr lang="en-IE" smtClean="0"/>
              <a:t>6</a:t>
            </a:fld>
            <a:endParaRPr lang="en-IE"/>
          </a:p>
        </p:txBody>
      </p:sp>
    </p:spTree>
    <p:extLst>
      <p:ext uri="{BB962C8B-B14F-4D97-AF65-F5344CB8AC3E}">
        <p14:creationId xmlns:p14="http://schemas.microsoft.com/office/powerpoint/2010/main" val="410435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E2DB6-07EE-457B-8EF9-CA90C82B3605}" type="slidenum">
              <a:rPr lang="en-GB" altLang="en-US"/>
              <a:pPr/>
              <a:t>17</a:t>
            </a:fld>
            <a:endParaRPr lang="en-GB" alt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11940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331AA-F727-48FA-8E63-74632390DF1D}" type="slidenum">
              <a:rPr lang="en-GB" altLang="en-US"/>
              <a:pPr/>
              <a:t>18</a:t>
            </a:fld>
            <a:endParaRPr lang="en-GB"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627577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A65489-7134-4045-BC0E-54DEE39C23DA}" type="slidenum">
              <a:rPr lang="en-GB" altLang="en-US"/>
              <a:pPr/>
              <a:t>19</a:t>
            </a:fld>
            <a:endParaRPr lang="en-GB" alt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4021887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2317F-FB8E-4D37-9A3E-FB7BCF6F178D}" type="slidenum">
              <a:rPr lang="en-GB" altLang="en-US"/>
              <a:pPr/>
              <a:t>20</a:t>
            </a:fld>
            <a:endParaRPr lang="en-GB"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86360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22317F-FB8E-4D37-9A3E-FB7BCF6F178D}" type="slidenum">
              <a:rPr lang="en-GB" altLang="en-US"/>
              <a:pPr/>
              <a:t>21</a:t>
            </a:fld>
            <a:endParaRPr lang="en-GB"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11181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B81ECF-A71A-4017-B09D-5AAE1F250B9E}" type="slidenum">
              <a:rPr lang="en-GB" altLang="en-US"/>
              <a:pPr/>
              <a:t>22</a:t>
            </a:fld>
            <a:endParaRPr lang="en-GB" alt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82148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F40FD0-BC4F-4D0A-B214-0E357CB54349}" type="slidenum">
              <a:rPr lang="en-GB" altLang="en-US" smtClean="0"/>
              <a:pPr>
                <a:spcBef>
                  <a:spcPct val="0"/>
                </a:spcBef>
              </a:pPr>
              <a:t>25</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68771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26</a:t>
            </a:fld>
            <a:endParaRPr lang="en-IE"/>
          </a:p>
        </p:txBody>
      </p:sp>
    </p:spTree>
    <p:extLst>
      <p:ext uri="{BB962C8B-B14F-4D97-AF65-F5344CB8AC3E}">
        <p14:creationId xmlns:p14="http://schemas.microsoft.com/office/powerpoint/2010/main" val="224098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4EE133B-296A-493E-9715-66CB140844CB}" type="slidenum">
              <a:rPr lang="en-IE" smtClean="0"/>
              <a:t>28</a:t>
            </a:fld>
            <a:endParaRPr lang="en-IE"/>
          </a:p>
        </p:txBody>
      </p:sp>
    </p:spTree>
    <p:extLst>
      <p:ext uri="{BB962C8B-B14F-4D97-AF65-F5344CB8AC3E}">
        <p14:creationId xmlns:p14="http://schemas.microsoft.com/office/powerpoint/2010/main" val="3146365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00D887-DFA3-4F9E-9262-14E86B598954}" type="slidenum">
              <a:rPr lang="en-GB" altLang="en-US" smtClean="0"/>
              <a:pPr>
                <a:spcBef>
                  <a:spcPct val="0"/>
                </a:spcBef>
              </a:pPr>
              <a:t>30</a:t>
            </a:fld>
            <a:endParaRPr lang="en-GB"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165737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IE" altLang="en-US" dirty="0">
                <a:cs typeface="Times New Roman" panose="02020603050405020304" pitchFamily="18" charset="0"/>
              </a:rPr>
              <a:t>Volcanic activity can create </a:t>
            </a:r>
            <a:r>
              <a:rPr lang="en-IE" altLang="en-US" b="1" dirty="0">
                <a:cs typeface="Times New Roman" panose="02020603050405020304" pitchFamily="18" charset="0"/>
              </a:rPr>
              <a:t>new land</a:t>
            </a:r>
            <a:r>
              <a:rPr lang="en-IE" altLang="en-US" dirty="0">
                <a:cs typeface="Times New Roman" panose="02020603050405020304" pitchFamily="18" charset="0"/>
              </a:rPr>
              <a:t> e.g.</a:t>
            </a:r>
            <a:r>
              <a:rPr lang="en-IE" altLang="en-US" baseline="0" dirty="0">
                <a:cs typeface="Times New Roman" panose="02020603050405020304" pitchFamily="18" charset="0"/>
              </a:rPr>
              <a:t>  La Palma, </a:t>
            </a:r>
            <a:r>
              <a:rPr lang="en-IE" altLang="en-US" baseline="0" dirty="0" err="1">
                <a:cs typeface="Times New Roman" panose="02020603050405020304" pitchFamily="18" charset="0"/>
              </a:rPr>
              <a:t>S</a:t>
            </a:r>
            <a:r>
              <a:rPr lang="en-IE" altLang="en-US" dirty="0" err="1">
                <a:cs typeface="Times New Roman" panose="02020603050405020304" pitchFamily="18" charset="0"/>
              </a:rPr>
              <a:t>urtsey</a:t>
            </a:r>
            <a:r>
              <a:rPr lang="en-IE" altLang="en-US" dirty="0">
                <a:cs typeface="Times New Roman" panose="02020603050405020304" pitchFamily="18" charset="0"/>
              </a:rPr>
              <a:t> Island (1963-1967, 32 </a:t>
            </a:r>
            <a:r>
              <a:rPr lang="en-IE" altLang="en-US" dirty="0" err="1">
                <a:cs typeface="Times New Roman" panose="02020603050405020304" pitchFamily="18" charset="0"/>
              </a:rPr>
              <a:t>kms</a:t>
            </a:r>
            <a:r>
              <a:rPr lang="en-IE" altLang="en-US" dirty="0">
                <a:cs typeface="Times New Roman" panose="02020603050405020304" pitchFamily="18" charset="0"/>
              </a:rPr>
              <a:t> off the southern coast of Iceland)</a:t>
            </a:r>
          </a:p>
          <a:p>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8</a:t>
            </a:fld>
            <a:endParaRPr lang="en-IE"/>
          </a:p>
        </p:txBody>
      </p:sp>
    </p:spTree>
    <p:extLst>
      <p:ext uri="{BB962C8B-B14F-4D97-AF65-F5344CB8AC3E}">
        <p14:creationId xmlns:p14="http://schemas.microsoft.com/office/powerpoint/2010/main" val="1096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BEA925-2003-4A04-A051-05A548D3DA79}" type="slidenum">
              <a:rPr lang="en-GB" altLang="en-US" smtClean="0"/>
              <a:pPr>
                <a:spcBef>
                  <a:spcPct val="0"/>
                </a:spcBef>
              </a:pPr>
              <a:t>32</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4055563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20C391-BD83-46BA-9A9D-53D178596170}" type="slidenum">
              <a:rPr lang="en-GB" altLang="en-US" smtClean="0"/>
              <a:pPr>
                <a:spcBef>
                  <a:spcPct val="0"/>
                </a:spcBef>
              </a:pPr>
              <a:t>33</a:t>
            </a:fld>
            <a:endParaRPr lang="en-GB"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rPr>
              <a:t>Lahar - most lethal. This is due to their sudden appearance and fast speed.</a:t>
            </a:r>
          </a:p>
        </p:txBody>
      </p:sp>
    </p:spTree>
    <p:extLst>
      <p:ext uri="{BB962C8B-B14F-4D97-AF65-F5344CB8AC3E}">
        <p14:creationId xmlns:p14="http://schemas.microsoft.com/office/powerpoint/2010/main" val="221998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You could either distribute this map, which can be provided by GSI if you do it in person.</a:t>
            </a:r>
          </a:p>
          <a:p>
            <a:pPr defTabSz="931774">
              <a:defRPr/>
            </a:pPr>
            <a:r>
              <a:rPr lang="en-US" dirty="0"/>
              <a:t>Otherwise you can use the  </a:t>
            </a:r>
            <a:r>
              <a:rPr lang="en-US" dirty="0" err="1"/>
              <a:t>MapViewer</a:t>
            </a:r>
            <a:endParaRPr lang="en-US" dirty="0"/>
          </a:p>
          <a:p>
            <a:pPr defTabSz="931774">
              <a:defRPr/>
            </a:pPr>
            <a:r>
              <a:rPr lang="en-US" dirty="0"/>
              <a:t>Geological Survey Ireland Spatial Resources (arcgis.com)</a:t>
            </a:r>
          </a:p>
          <a:p>
            <a:pPr defTabSz="931774">
              <a:defRPr/>
            </a:pPr>
            <a:endParaRPr lang="en-US" dirty="0"/>
          </a:p>
          <a:p>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38</a:t>
            </a:fld>
            <a:endParaRPr lang="en-IE"/>
          </a:p>
        </p:txBody>
      </p:sp>
    </p:spTree>
    <p:extLst>
      <p:ext uri="{BB962C8B-B14F-4D97-AF65-F5344CB8AC3E}">
        <p14:creationId xmlns:p14="http://schemas.microsoft.com/office/powerpoint/2010/main" val="131518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Geological history The oldest rocks in County </a:t>
            </a:r>
            <a:r>
              <a:rPr lang="en-US" sz="1200" dirty="0" err="1"/>
              <a:t>Cavan</a:t>
            </a:r>
            <a:r>
              <a:rPr lang="en-US" sz="1200" dirty="0"/>
              <a:t> are 417-495 million years old [Ma] and consist of mudstones and </a:t>
            </a:r>
            <a:r>
              <a:rPr lang="en-US" sz="1200" dirty="0">
                <a:solidFill>
                  <a:srgbClr val="FF0000"/>
                </a:solidFill>
              </a:rPr>
              <a:t>volcanic rocks</a:t>
            </a:r>
            <a:r>
              <a:rPr lang="en-US" sz="1200" dirty="0"/>
              <a:t>. At that time Ireland lay beneath a deep ocean, on the edge of an ancient continent made up of Scotland, north America and the north of Ireland. A huge ocean separated this continent from the rest of Ireland, England, Wales and Europe. Over millions of years, this ocean closed and the two ancient continents collided, heating and deforming the rocks to form slates. The same rock types occur from Longford, through </a:t>
            </a:r>
            <a:r>
              <a:rPr lang="en-US" sz="1200" dirty="0" err="1"/>
              <a:t>Cavan</a:t>
            </a:r>
            <a:r>
              <a:rPr lang="en-US" sz="1200" dirty="0"/>
              <a:t>, County Down and into the Southern Uplands of Scotland. Plate tectonic movements closed the ocean and the ocean floor rocks were faulted in slivers against the northern side. County </a:t>
            </a:r>
            <a:r>
              <a:rPr lang="en-US" sz="1200" dirty="0" err="1"/>
              <a:t>Cavan</a:t>
            </a:r>
            <a:r>
              <a:rPr lang="en-US" sz="1200" dirty="0"/>
              <a:t> now has these slivers of slate and sandstones stacked up across the southern half of the county. Only where a few graptolite fossils occur in the black slates can we work out the actual age and structure of the rocks.</a:t>
            </a:r>
            <a:endParaRPr lang="en-IE" sz="1200" dirty="0"/>
          </a:p>
          <a:p>
            <a:endParaRPr lang="en-IE" dirty="0"/>
          </a:p>
        </p:txBody>
      </p:sp>
      <p:sp>
        <p:nvSpPr>
          <p:cNvPr id="4" name="Slide Number Placeholder 3"/>
          <p:cNvSpPr>
            <a:spLocks noGrp="1"/>
          </p:cNvSpPr>
          <p:nvPr>
            <p:ph type="sldNum" sz="quarter" idx="5"/>
          </p:nvPr>
        </p:nvSpPr>
        <p:spPr/>
        <p:txBody>
          <a:bodyPr/>
          <a:lstStyle/>
          <a:p>
            <a:fld id="{04EE133B-296A-493E-9715-66CB140844CB}" type="slidenum">
              <a:rPr lang="en-IE" smtClean="0"/>
              <a:t>47</a:t>
            </a:fld>
            <a:endParaRPr lang="en-IE"/>
          </a:p>
        </p:txBody>
      </p:sp>
    </p:spTree>
    <p:extLst>
      <p:ext uri="{BB962C8B-B14F-4D97-AF65-F5344CB8AC3E}">
        <p14:creationId xmlns:p14="http://schemas.microsoft.com/office/powerpoint/2010/main" val="2619282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Basalt is used in tarmac to surface roads</a:t>
            </a:r>
          </a:p>
          <a:p>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9</a:t>
            </a:fld>
            <a:endParaRPr lang="en-IE"/>
          </a:p>
        </p:txBody>
      </p:sp>
    </p:spTree>
    <p:extLst>
      <p:ext uri="{BB962C8B-B14F-4D97-AF65-F5344CB8AC3E}">
        <p14:creationId xmlns:p14="http://schemas.microsoft.com/office/powerpoint/2010/main" val="264813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10</a:t>
            </a:fld>
            <a:endParaRPr lang="en-IE"/>
          </a:p>
        </p:txBody>
      </p:sp>
    </p:spTree>
    <p:extLst>
      <p:ext uri="{BB962C8B-B14F-4D97-AF65-F5344CB8AC3E}">
        <p14:creationId xmlns:p14="http://schemas.microsoft.com/office/powerpoint/2010/main" val="4137821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When the volcano in </a:t>
            </a:r>
            <a:r>
              <a:rPr lang="en-IE" dirty="0" err="1"/>
              <a:t>Eyjafjallajokull</a:t>
            </a:r>
            <a:r>
              <a:rPr lang="en-IE" dirty="0"/>
              <a:t>, Iceland erupted</a:t>
            </a:r>
            <a:r>
              <a:rPr lang="en-IE" baseline="0" dirty="0"/>
              <a:t> in 2010, air travel was shut down over much of Europe for 10 days.</a:t>
            </a:r>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12</a:t>
            </a:fld>
            <a:endParaRPr lang="en-IE"/>
          </a:p>
        </p:txBody>
      </p:sp>
    </p:spTree>
    <p:extLst>
      <p:ext uri="{BB962C8B-B14F-4D97-AF65-F5344CB8AC3E}">
        <p14:creationId xmlns:p14="http://schemas.microsoft.com/office/powerpoint/2010/main" val="998187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13</a:t>
            </a:fld>
            <a:endParaRPr lang="en-IE"/>
          </a:p>
        </p:txBody>
      </p:sp>
    </p:spTree>
    <p:extLst>
      <p:ext uri="{BB962C8B-B14F-4D97-AF65-F5344CB8AC3E}">
        <p14:creationId xmlns:p14="http://schemas.microsoft.com/office/powerpoint/2010/main" val="144440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largest of the five great mass extinctions 252 million years ago (the Permian-Triassic) was likely caused by the eruption of the Siberian Traps.</a:t>
            </a:r>
            <a:r>
              <a:rPr lang="en-US" baseline="0" dirty="0"/>
              <a:t> </a:t>
            </a:r>
            <a:r>
              <a:rPr lang="en-US" dirty="0"/>
              <a:t>Approximately 90% of the species disappeared at the end of the Permian.</a:t>
            </a:r>
          </a:p>
          <a:p>
            <a:pPr defTabSz="931774">
              <a:defRPr/>
            </a:pPr>
            <a:r>
              <a:rPr lang="en-US" dirty="0"/>
              <a:t>720 000 cubic miles is roughly 700 times as big as the Grand Canyon</a:t>
            </a:r>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14</a:t>
            </a:fld>
            <a:endParaRPr lang="en-IE"/>
          </a:p>
        </p:txBody>
      </p:sp>
    </p:spTree>
    <p:extLst>
      <p:ext uri="{BB962C8B-B14F-4D97-AF65-F5344CB8AC3E}">
        <p14:creationId xmlns:p14="http://schemas.microsoft.com/office/powerpoint/2010/main" val="2355557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15</a:t>
            </a:fld>
            <a:endParaRPr lang="en-IE"/>
          </a:p>
        </p:txBody>
      </p:sp>
    </p:spTree>
    <p:extLst>
      <p:ext uri="{BB962C8B-B14F-4D97-AF65-F5344CB8AC3E}">
        <p14:creationId xmlns:p14="http://schemas.microsoft.com/office/powerpoint/2010/main" val="356476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Huge volcanic eruptions can produce vast amounts of </a:t>
            </a:r>
            <a:r>
              <a:rPr lang="en-US" dirty="0" err="1"/>
              <a:t>sulphuric</a:t>
            </a:r>
            <a:r>
              <a:rPr lang="en-US" dirty="0"/>
              <a:t> acid aerosols and CO2 that can cause global climate changes. The eruptions were frequent and long-lasting and their fury spanned a period of hundreds of thousands of years.</a:t>
            </a:r>
          </a:p>
          <a:p>
            <a:pPr defTabSz="931774">
              <a:defRPr/>
            </a:pPr>
            <a:r>
              <a:rPr lang="en-US" dirty="0"/>
              <a:t> This still fairly rapid climate change is believed to be responsible for the species loss</a:t>
            </a:r>
          </a:p>
          <a:p>
            <a:pPr defTabSz="931774">
              <a:defRPr/>
            </a:pPr>
            <a:endParaRPr lang="en-IE" dirty="0"/>
          </a:p>
        </p:txBody>
      </p:sp>
      <p:sp>
        <p:nvSpPr>
          <p:cNvPr id="4" name="Slide Number Placeholder 3"/>
          <p:cNvSpPr>
            <a:spLocks noGrp="1"/>
          </p:cNvSpPr>
          <p:nvPr>
            <p:ph type="sldNum" sz="quarter" idx="10"/>
          </p:nvPr>
        </p:nvSpPr>
        <p:spPr/>
        <p:txBody>
          <a:bodyPr/>
          <a:lstStyle/>
          <a:p>
            <a:fld id="{04EE133B-296A-493E-9715-66CB140844CB}" type="slidenum">
              <a:rPr lang="en-IE" smtClean="0"/>
              <a:t>16</a:t>
            </a:fld>
            <a:endParaRPr lang="en-IE"/>
          </a:p>
        </p:txBody>
      </p:sp>
    </p:spTree>
    <p:extLst>
      <p:ext uri="{BB962C8B-B14F-4D97-AF65-F5344CB8AC3E}">
        <p14:creationId xmlns:p14="http://schemas.microsoft.com/office/powerpoint/2010/main" val="801459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IE"/>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186762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CB23AB-4593-49B7-AE89-BE5A99D023DD}" type="datetimeFigureOut">
              <a:rPr lang="en-IE" smtClean="0"/>
              <a:t>07/12/2021</a:t>
            </a:fld>
            <a:endParaRPr lang="en-IE"/>
          </a:p>
        </p:txBody>
      </p:sp>
      <p:sp>
        <p:nvSpPr>
          <p:cNvPr id="6" name="Footer Placeholder 5"/>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2533003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11302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2273388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2468077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CB23AB-4593-49B7-AE89-BE5A99D023DD}" type="datetimeFigureOut">
              <a:rPr lang="en-IE" smtClean="0"/>
              <a:t>07/12/2021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063771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CB23AB-4593-49B7-AE89-BE5A99D023DD}" type="datetimeFigureOut">
              <a:rPr lang="en-IE" smtClean="0"/>
              <a:t>07/12/2021</a:t>
            </a:fld>
            <a:endParaRPr lang="en-IE"/>
          </a:p>
        </p:txBody>
      </p:sp>
      <p:sp>
        <p:nvSpPr>
          <p:cNvPr id="8" name="Footer Placeholder 7"/>
          <p:cNvSpPr>
            <a:spLocks noGrp="1"/>
          </p:cNvSpPr>
          <p:nvPr>
            <p:ph type="ftr" sz="quarter" idx="11"/>
          </p:nvPr>
        </p:nvSpPr>
        <p:spPr>
          <a:xfrm>
            <a:off x="561111" y="6391838"/>
            <a:ext cx="3644282" cy="304801"/>
          </a:xfrm>
        </p:spPr>
        <p:txBody>
          <a:bodyPr/>
          <a:lstStyle/>
          <a:p>
            <a:endParaRPr lang="en-IE"/>
          </a:p>
        </p:txBody>
      </p:sp>
      <p:sp>
        <p:nvSpPr>
          <p:cNvPr id="9" name="Slide Number Placeholder 8"/>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908453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95315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67539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IE"/>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lipArt Placeholder 3"/>
          <p:cNvSpPr>
            <a:spLocks noGrp="1"/>
          </p:cNvSpPr>
          <p:nvPr>
            <p:ph type="clipArt" sz="half" idx="2"/>
          </p:nvPr>
        </p:nvSpPr>
        <p:spPr>
          <a:xfrm>
            <a:off x="6197600" y="1981200"/>
            <a:ext cx="5080000" cy="4114800"/>
          </a:xfrm>
        </p:spPr>
        <p:txBody>
          <a:bodyPr/>
          <a:lstStyle/>
          <a:p>
            <a:pPr lvl="0"/>
            <a:endParaRPr lang="en-IE" noProof="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F1FD077-CD5B-45F3-940A-A8D38E38C7ED}" type="slidenum">
              <a:rPr lang="en-GB" altLang="en-US"/>
              <a:pPr>
                <a:defRPr/>
              </a:pPr>
              <a:t>‹#›</a:t>
            </a:fld>
            <a:endParaRPr lang="en-GB" altLang="en-US"/>
          </a:p>
        </p:txBody>
      </p:sp>
    </p:spTree>
    <p:extLst>
      <p:ext uri="{BB962C8B-B14F-4D97-AF65-F5344CB8AC3E}">
        <p14:creationId xmlns:p14="http://schemas.microsoft.com/office/powerpoint/2010/main" val="379553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183077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CB23AB-4593-49B7-AE89-BE5A99D023DD}" type="datetimeFigureOut">
              <a:rPr lang="en-IE" smtClean="0"/>
              <a:t>07/12/2021</a:t>
            </a:fld>
            <a:endParaRPr lang="en-IE"/>
          </a:p>
        </p:txBody>
      </p:sp>
      <p:sp>
        <p:nvSpPr>
          <p:cNvPr id="5" name="Footer Placeholder 4"/>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85816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CB23AB-4593-49B7-AE89-BE5A99D023DD}" type="datetimeFigureOut">
              <a:rPr lang="en-IE" smtClean="0"/>
              <a:t>07/12/2021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468468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CB23AB-4593-49B7-AE89-BE5A99D023DD}" type="datetimeFigureOut">
              <a:rPr lang="en-IE" smtClean="0"/>
              <a:t>07/12/2021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109082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CB23AB-4593-49B7-AE89-BE5A99D023DD}" type="datetimeFigureOut">
              <a:rPr lang="en-IE" smtClean="0"/>
              <a:t>07/12/2021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96855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B23AB-4593-49B7-AE89-BE5A99D023DD}" type="datetimeFigureOut">
              <a:rPr lang="en-IE" smtClean="0"/>
              <a:t>07/12/2021</a:t>
            </a:fld>
            <a:endParaRPr lang="en-IE"/>
          </a:p>
        </p:txBody>
      </p:sp>
      <p:sp>
        <p:nvSpPr>
          <p:cNvPr id="3" name="Footer Placeholder 2"/>
          <p:cNvSpPr>
            <a:spLocks noGrp="1"/>
          </p:cNvSpPr>
          <p:nvPr>
            <p:ph type="ftr" sz="quarter" idx="11"/>
          </p:nvPr>
        </p:nvSpPr>
        <p:spPr/>
        <p:txBody>
          <a:bodyPr/>
          <a:lstStyle/>
          <a:p>
            <a:endParaRPr lang="en-IE"/>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34432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CB23AB-4593-49B7-AE89-BE5A99D023DD}" type="datetimeFigureOut">
              <a:rPr lang="en-IE" smtClean="0"/>
              <a:t>07/12/2021</a:t>
            </a:fld>
            <a:endParaRPr lang="en-IE"/>
          </a:p>
        </p:txBody>
      </p:sp>
      <p:sp>
        <p:nvSpPr>
          <p:cNvPr id="6" name="Footer Placeholder 5"/>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261442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CB23AB-4593-49B7-AE89-BE5A99D023DD}" type="datetimeFigureOut">
              <a:rPr lang="en-IE" smtClean="0"/>
              <a:t>07/12/2021</a:t>
            </a:fld>
            <a:endParaRPr lang="en-IE"/>
          </a:p>
        </p:txBody>
      </p:sp>
      <p:sp>
        <p:nvSpPr>
          <p:cNvPr id="6" name="Footer Placeholder 5"/>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015D429-3E53-4399-8906-2A29D6C70DDF}" type="slidenum">
              <a:rPr lang="en-IE" smtClean="0"/>
              <a:t>‹#›</a:t>
            </a:fld>
            <a:endParaRPr lang="en-IE"/>
          </a:p>
        </p:txBody>
      </p:sp>
    </p:spTree>
    <p:extLst>
      <p:ext uri="{BB962C8B-B14F-4D97-AF65-F5344CB8AC3E}">
        <p14:creationId xmlns:p14="http://schemas.microsoft.com/office/powerpoint/2010/main" val="171656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0CB23AB-4593-49B7-AE89-BE5A99D023DD}" type="datetimeFigureOut">
              <a:rPr lang="en-IE" smtClean="0"/>
              <a:t>07/12/2021</a:t>
            </a:fld>
            <a:endParaRPr lang="en-IE"/>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IE"/>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015D429-3E53-4399-8906-2A29D6C70DDF}" type="slidenum">
              <a:rPr lang="en-IE" smtClean="0"/>
              <a:t>‹#›</a:t>
            </a:fld>
            <a:endParaRPr lang="en-IE"/>
          </a:p>
        </p:txBody>
      </p:sp>
    </p:spTree>
    <p:extLst>
      <p:ext uri="{BB962C8B-B14F-4D97-AF65-F5344CB8AC3E}">
        <p14:creationId xmlns:p14="http://schemas.microsoft.com/office/powerpoint/2010/main" val="2210311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http://www.eahall.pvusd.net/staff/Cloud/images/VolcanoStructure.jpg" TargetMode="External"/><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8.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hyperlink" Target="https://www.bing.com/images/search?view=detailV2&amp;ccid=SRzy04kf&amp;id=B7C1BEE3F7DF9729651C6E0D3AA43067E125960B&amp;thid=OIP.SRzy04kfVydeKtWHqOx9qQHaIV&amp;mediaurl=https%3a%2f%2fwww.researchgate.net%2fprofile%2fKent_Brooks%2fpublication%2f317750735%2ffigure%2fdownload%2ffig1%2fAS%3a911813570998273%401594404704979%2fThe-North-Atlantic-region-showing-the-extent-of-Palaeocene-to-Recent-basalts-both.ppm&amp;cdnurl=https%3a%2f%2fth.bing.com%2fth%2fid%2fR.491cf2d3891f57275e2ad587a8ec7da9%3frik%3dC5Yl4WcwpDoNbg%26pid%3dImgRaw%26r%3d0&amp;exph=957&amp;expw=850&amp;q=schematic+picture+north+atlantic+igneous+province&amp;simid=608002764669610671&amp;FORM=IRPRST&amp;ck=B2F454FE40C30B5BE4253A98FBB362D2&amp;selectedIndex=6&amp;ajaxhist=0&amp;ajaxserp=0" TargetMode="External"/><Relationship Id="rId2" Type="http://schemas.openxmlformats.org/officeDocument/2006/relationships/image" Target="../media/image57.jpe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hyperlink" Target="https://www.bing.com/images/search?view=detailV2&amp;ccid=SRzy04kf&amp;id=B7C1BEE3F7DF9729651C6E0D3AA43067E125960B&amp;thid=OIP.SRzy04kfVydeKtWHqOx9qQHaIV&amp;mediaurl=https%3a%2f%2fwww.researchgate.net%2fprofile%2fKent_Brooks%2fpublication%2f317750735%2ffigure%2fdownload%2ffig1%2fAS%3a911813570998273%401594404704979%2fThe-North-Atlantic-region-showing-the-extent-of-Palaeocene-to-Recent-basalts-both.ppm&amp;cdnurl=https%3a%2f%2fth.bing.com%2fth%2fid%2fR.491cf2d3891f57275e2ad587a8ec7da9%3frik%3dC5Yl4WcwpDoNbg%26pid%3dImgRaw%26r%3d0&amp;exph=957&amp;expw=850&amp;q=schematic+picture+north+atlantic+igneous+province&amp;simid=608002764669610671&amp;FORM=IRPRST&amp;ck=B2F454FE40C30B5BE4253A98FBB362D2&amp;selectedIndex=6&amp;ajaxhist=0&amp;ajaxserp=0" TargetMode="External"/><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nationalgeographic.com/science/article/mass-extinction" TargetMode="External"/><Relationship Id="rId2" Type="http://schemas.openxmlformats.org/officeDocument/2006/relationships/hyperlink" Target="https://www.bbc.co.uk/bitesize/guides/z8p9j6f/revision/1" TargetMode="External"/><Relationship Id="rId1" Type="http://schemas.openxmlformats.org/officeDocument/2006/relationships/slideLayout" Target="../slideLayouts/slideLayout6.xml"/><Relationship Id="rId5" Type="http://schemas.openxmlformats.org/officeDocument/2006/relationships/hyperlink" Target="https://www.ringofgullion.org/geology/" TargetMode="External"/><Relationship Id="rId4" Type="http://schemas.openxmlformats.org/officeDocument/2006/relationships/hyperlink" Target="https://scied.ucar.edu/learning-zone/how-climate-works/mount-tambora-and-year-without-summ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rOI6Z2yX9oo"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874850"/>
            <a:ext cx="11201400" cy="1473461"/>
          </a:xfrm>
        </p:spPr>
        <p:txBody>
          <a:bodyPr/>
          <a:lstStyle/>
          <a:p>
            <a:pPr algn="ctr"/>
            <a:r>
              <a:rPr lang="en-IE" dirty="0"/>
              <a:t>Getting to know volcanoes</a:t>
            </a:r>
          </a:p>
        </p:txBody>
      </p:sp>
      <p:sp>
        <p:nvSpPr>
          <p:cNvPr id="3" name="Subtitle 2"/>
          <p:cNvSpPr>
            <a:spLocks noGrp="1"/>
          </p:cNvSpPr>
          <p:nvPr>
            <p:ph type="subTitle" idx="1"/>
          </p:nvPr>
        </p:nvSpPr>
        <p:spPr>
          <a:xfrm>
            <a:off x="495300" y="2348311"/>
            <a:ext cx="11201400" cy="861420"/>
          </a:xfrm>
        </p:spPr>
        <p:txBody>
          <a:bodyPr>
            <a:normAutofit/>
          </a:bodyPr>
          <a:lstStyle/>
          <a:p>
            <a:pPr algn="ctr"/>
            <a:r>
              <a:rPr lang="en-IE" sz="2400" dirty="0"/>
              <a:t>Looking at volcanic activity in the Irish context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581" y="3277772"/>
            <a:ext cx="2865496" cy="2907176"/>
          </a:xfrm>
          <a:prstGeom prst="rect">
            <a:avLst/>
          </a:prstGeom>
        </p:spPr>
      </p:pic>
    </p:spTree>
    <p:extLst>
      <p:ext uri="{BB962C8B-B14F-4D97-AF65-F5344CB8AC3E}">
        <p14:creationId xmlns:p14="http://schemas.microsoft.com/office/powerpoint/2010/main" val="3991737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731" y="447141"/>
            <a:ext cx="11176796" cy="1325563"/>
          </a:xfrm>
        </p:spPr>
        <p:txBody>
          <a:bodyPr/>
          <a:lstStyle/>
          <a:p>
            <a:pPr algn="ctr"/>
            <a:r>
              <a:rPr lang="en-IE" dirty="0"/>
              <a:t>Positive impact on Society – Tourism</a:t>
            </a:r>
          </a:p>
        </p:txBody>
      </p:sp>
      <p:pic>
        <p:nvPicPr>
          <p:cNvPr id="7" name="Picture 6"/>
          <p:cNvPicPr>
            <a:picLocks noChangeAspect="1"/>
          </p:cNvPicPr>
          <p:nvPr/>
        </p:nvPicPr>
        <p:blipFill rotWithShape="1">
          <a:blip r:embed="rId3"/>
          <a:srcRect t="13806" b="20716"/>
          <a:stretch/>
        </p:blipFill>
        <p:spPr>
          <a:xfrm>
            <a:off x="488731" y="3239958"/>
            <a:ext cx="3190518" cy="2256189"/>
          </a:xfrm>
          <a:prstGeom prst="rect">
            <a:avLst/>
          </a:prstGeom>
        </p:spPr>
      </p:pic>
      <p:sp>
        <p:nvSpPr>
          <p:cNvPr id="8" name="TextBox 7"/>
          <p:cNvSpPr txBox="1"/>
          <p:nvPr/>
        </p:nvSpPr>
        <p:spPr>
          <a:xfrm>
            <a:off x="488731" y="5487652"/>
            <a:ext cx="3190518" cy="369332"/>
          </a:xfrm>
          <a:prstGeom prst="rect">
            <a:avLst/>
          </a:prstGeom>
          <a:noFill/>
        </p:spPr>
        <p:txBody>
          <a:bodyPr wrap="square" rtlCol="0">
            <a:spAutoFit/>
          </a:bodyPr>
          <a:lstStyle/>
          <a:p>
            <a:pPr algn="ctr"/>
            <a:r>
              <a:rPr lang="en-IE" dirty="0"/>
              <a:t>Mt Etna</a:t>
            </a:r>
          </a:p>
        </p:txBody>
      </p:sp>
      <p:pic>
        <p:nvPicPr>
          <p:cNvPr id="9" name="Picture 8"/>
          <p:cNvPicPr>
            <a:picLocks noChangeAspect="1"/>
          </p:cNvPicPr>
          <p:nvPr/>
        </p:nvPicPr>
        <p:blipFill rotWithShape="1">
          <a:blip r:embed="rId4"/>
          <a:srcRect l="5148" t="15670" r="10551"/>
          <a:stretch/>
        </p:blipFill>
        <p:spPr>
          <a:xfrm>
            <a:off x="8512752" y="3238275"/>
            <a:ext cx="3200400" cy="2259554"/>
          </a:xfrm>
          <a:prstGeom prst="rect">
            <a:avLst/>
          </a:prstGeom>
        </p:spPr>
      </p:pic>
      <p:sp>
        <p:nvSpPr>
          <p:cNvPr id="10" name="TextBox 9"/>
          <p:cNvSpPr txBox="1"/>
          <p:nvPr/>
        </p:nvSpPr>
        <p:spPr>
          <a:xfrm>
            <a:off x="8512752" y="5487652"/>
            <a:ext cx="3190517" cy="369332"/>
          </a:xfrm>
          <a:prstGeom prst="rect">
            <a:avLst/>
          </a:prstGeom>
          <a:noFill/>
        </p:spPr>
        <p:txBody>
          <a:bodyPr wrap="square" rtlCol="0">
            <a:spAutoFit/>
          </a:bodyPr>
          <a:lstStyle/>
          <a:p>
            <a:pPr algn="ctr"/>
            <a:r>
              <a:rPr lang="en-IE" dirty="0"/>
              <a:t>Old Faithful in Yellowstone</a:t>
            </a:r>
          </a:p>
        </p:txBody>
      </p:sp>
      <p:pic>
        <p:nvPicPr>
          <p:cNvPr id="11" name="Picture 10"/>
          <p:cNvPicPr>
            <a:picLocks noChangeAspect="1"/>
          </p:cNvPicPr>
          <p:nvPr/>
        </p:nvPicPr>
        <p:blipFill>
          <a:blip r:embed="rId5"/>
          <a:stretch>
            <a:fillRect/>
          </a:stretch>
        </p:blipFill>
        <p:spPr>
          <a:xfrm>
            <a:off x="3748215" y="3248452"/>
            <a:ext cx="4695572" cy="2239200"/>
          </a:xfrm>
          <a:prstGeom prst="rect">
            <a:avLst/>
          </a:prstGeom>
        </p:spPr>
      </p:pic>
      <p:sp>
        <p:nvSpPr>
          <p:cNvPr id="12" name="TextBox 11"/>
          <p:cNvSpPr txBox="1"/>
          <p:nvPr/>
        </p:nvSpPr>
        <p:spPr>
          <a:xfrm>
            <a:off x="3748214" y="5487652"/>
            <a:ext cx="4695572" cy="369332"/>
          </a:xfrm>
          <a:prstGeom prst="rect">
            <a:avLst/>
          </a:prstGeom>
          <a:noFill/>
        </p:spPr>
        <p:txBody>
          <a:bodyPr wrap="square" rtlCol="0">
            <a:spAutoFit/>
          </a:bodyPr>
          <a:lstStyle/>
          <a:p>
            <a:pPr algn="ctr"/>
            <a:r>
              <a:rPr lang="en-IE" dirty="0"/>
              <a:t>Pompeii</a:t>
            </a:r>
          </a:p>
        </p:txBody>
      </p:sp>
    </p:spTree>
    <p:extLst>
      <p:ext uri="{BB962C8B-B14F-4D97-AF65-F5344CB8AC3E}">
        <p14:creationId xmlns:p14="http://schemas.microsoft.com/office/powerpoint/2010/main" val="834696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60" y="745789"/>
            <a:ext cx="11201904" cy="706964"/>
          </a:xfrm>
        </p:spPr>
        <p:txBody>
          <a:bodyPr/>
          <a:lstStyle/>
          <a:p>
            <a:pPr algn="ctr"/>
            <a:r>
              <a:rPr lang="en-IE" dirty="0"/>
              <a:t>Negative impacts - Deaths</a:t>
            </a:r>
          </a:p>
        </p:txBody>
      </p:sp>
      <p:pic>
        <p:nvPicPr>
          <p:cNvPr id="4" name="Content Placeholder 3"/>
          <p:cNvPicPr>
            <a:picLocks noGrp="1" noChangeAspect="1"/>
          </p:cNvPicPr>
          <p:nvPr>
            <p:ph idx="1"/>
          </p:nvPr>
        </p:nvPicPr>
        <p:blipFill>
          <a:blip r:embed="rId2"/>
          <a:stretch>
            <a:fillRect/>
          </a:stretch>
        </p:blipFill>
        <p:spPr>
          <a:xfrm>
            <a:off x="472860" y="2585499"/>
            <a:ext cx="3779999" cy="1800000"/>
          </a:xfrm>
          <a:prstGeom prst="rect">
            <a:avLst/>
          </a:prstGeom>
        </p:spPr>
      </p:pic>
      <p:sp>
        <p:nvSpPr>
          <p:cNvPr id="5" name="TextBox 4"/>
          <p:cNvSpPr txBox="1"/>
          <p:nvPr/>
        </p:nvSpPr>
        <p:spPr>
          <a:xfrm>
            <a:off x="472860" y="4385499"/>
            <a:ext cx="3856201" cy="646331"/>
          </a:xfrm>
          <a:prstGeom prst="rect">
            <a:avLst/>
          </a:prstGeom>
          <a:noFill/>
        </p:spPr>
        <p:txBody>
          <a:bodyPr wrap="square" rtlCol="0">
            <a:spAutoFit/>
          </a:bodyPr>
          <a:lstStyle/>
          <a:p>
            <a:r>
              <a:rPr lang="en-IE" dirty="0"/>
              <a:t>Pompeii</a:t>
            </a:r>
          </a:p>
          <a:p>
            <a:r>
              <a:rPr lang="en-IE" dirty="0"/>
              <a:t>20,000 deaths in 7AD</a:t>
            </a:r>
          </a:p>
        </p:txBody>
      </p:sp>
      <p:pic>
        <p:nvPicPr>
          <p:cNvPr id="6" name="Picture 5"/>
          <p:cNvPicPr>
            <a:picLocks noChangeAspect="1"/>
          </p:cNvPicPr>
          <p:nvPr/>
        </p:nvPicPr>
        <p:blipFill rotWithShape="1">
          <a:blip r:embed="rId3"/>
          <a:srcRect t="5814"/>
          <a:stretch/>
        </p:blipFill>
        <p:spPr>
          <a:xfrm>
            <a:off x="5034973" y="2585499"/>
            <a:ext cx="2533333" cy="3579077"/>
          </a:xfrm>
          <a:prstGeom prst="rect">
            <a:avLst/>
          </a:prstGeom>
        </p:spPr>
      </p:pic>
      <p:sp>
        <p:nvSpPr>
          <p:cNvPr id="7" name="TextBox 6"/>
          <p:cNvSpPr txBox="1"/>
          <p:nvPr/>
        </p:nvSpPr>
        <p:spPr>
          <a:xfrm>
            <a:off x="4329061" y="6164576"/>
            <a:ext cx="4124324" cy="646331"/>
          </a:xfrm>
          <a:prstGeom prst="rect">
            <a:avLst/>
          </a:prstGeom>
          <a:noFill/>
        </p:spPr>
        <p:txBody>
          <a:bodyPr wrap="square" rtlCol="0">
            <a:spAutoFit/>
          </a:bodyPr>
          <a:lstStyle/>
          <a:p>
            <a:r>
              <a:rPr lang="en-US" altLang="en-US" dirty="0" err="1">
                <a:cs typeface="Times New Roman" panose="02020603050405020304" pitchFamily="18" charset="0"/>
              </a:rPr>
              <a:t>Nevado</a:t>
            </a:r>
            <a:r>
              <a:rPr lang="en-US" altLang="en-US" dirty="0">
                <a:cs typeface="Times New Roman" panose="02020603050405020304" pitchFamily="18" charset="0"/>
              </a:rPr>
              <a:t> del Ruiz lahar in Colombia </a:t>
            </a:r>
          </a:p>
          <a:p>
            <a:r>
              <a:rPr lang="en-US" altLang="en-US" dirty="0">
                <a:cs typeface="Times New Roman" panose="02020603050405020304" pitchFamily="18" charset="0"/>
              </a:rPr>
              <a:t>22,000 deaths in 1985</a:t>
            </a:r>
          </a:p>
        </p:txBody>
      </p:sp>
      <p:pic>
        <p:nvPicPr>
          <p:cNvPr id="8" name="Picture 7"/>
          <p:cNvPicPr>
            <a:picLocks noChangeAspect="1"/>
          </p:cNvPicPr>
          <p:nvPr/>
        </p:nvPicPr>
        <p:blipFill>
          <a:blip r:embed="rId4"/>
          <a:stretch>
            <a:fillRect/>
          </a:stretch>
        </p:blipFill>
        <p:spPr>
          <a:xfrm>
            <a:off x="8350419" y="2585499"/>
            <a:ext cx="3411884" cy="1800000"/>
          </a:xfrm>
          <a:prstGeom prst="rect">
            <a:avLst/>
          </a:prstGeom>
        </p:spPr>
      </p:pic>
      <p:sp>
        <p:nvSpPr>
          <p:cNvPr id="9" name="TextBox 8"/>
          <p:cNvSpPr txBox="1"/>
          <p:nvPr/>
        </p:nvSpPr>
        <p:spPr>
          <a:xfrm>
            <a:off x="8350419" y="4385499"/>
            <a:ext cx="3213390" cy="646331"/>
          </a:xfrm>
          <a:prstGeom prst="rect">
            <a:avLst/>
          </a:prstGeom>
          <a:noFill/>
        </p:spPr>
        <p:txBody>
          <a:bodyPr wrap="square" rtlCol="0">
            <a:spAutoFit/>
          </a:bodyPr>
          <a:lstStyle/>
          <a:p>
            <a:r>
              <a:rPr lang="en-IE" dirty="0"/>
              <a:t>Mt St Helens</a:t>
            </a:r>
          </a:p>
          <a:p>
            <a:r>
              <a:rPr lang="en-IE" dirty="0"/>
              <a:t>57 deaths in 1980</a:t>
            </a:r>
          </a:p>
        </p:txBody>
      </p:sp>
    </p:spTree>
    <p:extLst>
      <p:ext uri="{BB962C8B-B14F-4D97-AF65-F5344CB8AC3E}">
        <p14:creationId xmlns:p14="http://schemas.microsoft.com/office/powerpoint/2010/main" val="34771626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18" y="779705"/>
            <a:ext cx="11268363" cy="706964"/>
          </a:xfrm>
        </p:spPr>
        <p:txBody>
          <a:bodyPr>
            <a:normAutofit fontScale="90000"/>
          </a:bodyPr>
          <a:lstStyle/>
          <a:p>
            <a:pPr algn="ctr"/>
            <a:r>
              <a:rPr lang="en-IE" sz="4000" dirty="0"/>
              <a:t>Negative impact – Ash clouds disrupt air travel </a:t>
            </a:r>
          </a:p>
        </p:txBody>
      </p:sp>
      <p:pic>
        <p:nvPicPr>
          <p:cNvPr id="5" name="Picture 4"/>
          <p:cNvPicPr>
            <a:picLocks noChangeAspect="1"/>
          </p:cNvPicPr>
          <p:nvPr/>
        </p:nvPicPr>
        <p:blipFill>
          <a:blip r:embed="rId3"/>
          <a:stretch>
            <a:fillRect/>
          </a:stretch>
        </p:blipFill>
        <p:spPr>
          <a:xfrm>
            <a:off x="6322359" y="2410875"/>
            <a:ext cx="4993057" cy="3755461"/>
          </a:xfrm>
          <a:prstGeom prst="rect">
            <a:avLst/>
          </a:prstGeom>
        </p:spPr>
      </p:pic>
      <p:sp>
        <p:nvSpPr>
          <p:cNvPr id="3" name="TextBox 2"/>
          <p:cNvSpPr txBox="1"/>
          <p:nvPr/>
        </p:nvSpPr>
        <p:spPr>
          <a:xfrm>
            <a:off x="6322359" y="6165816"/>
            <a:ext cx="4424083" cy="369332"/>
          </a:xfrm>
          <a:prstGeom prst="rect">
            <a:avLst/>
          </a:prstGeom>
          <a:noFill/>
        </p:spPr>
        <p:txBody>
          <a:bodyPr wrap="square" rtlCol="0">
            <a:spAutoFit/>
          </a:bodyPr>
          <a:lstStyle/>
          <a:p>
            <a:r>
              <a:rPr lang="en-IE" dirty="0"/>
              <a:t>Ash cloud covering Europe in 2010</a:t>
            </a:r>
          </a:p>
        </p:txBody>
      </p:sp>
      <p:pic>
        <p:nvPicPr>
          <p:cNvPr id="4" name="Content Placeholder 3"/>
          <p:cNvPicPr>
            <a:picLocks noGrp="1" noChangeAspect="1"/>
          </p:cNvPicPr>
          <p:nvPr>
            <p:ph idx="1"/>
          </p:nvPr>
        </p:nvPicPr>
        <p:blipFill rotWithShape="1">
          <a:blip r:embed="rId4"/>
          <a:srcRect l="8419" r="2933"/>
          <a:stretch/>
        </p:blipFill>
        <p:spPr>
          <a:xfrm>
            <a:off x="876586" y="2410875"/>
            <a:ext cx="4993057" cy="3754941"/>
          </a:xfrm>
          <a:prstGeom prst="rect">
            <a:avLst/>
          </a:prstGeom>
        </p:spPr>
      </p:pic>
    </p:spTree>
    <p:extLst>
      <p:ext uri="{BB962C8B-B14F-4D97-AF65-F5344CB8AC3E}">
        <p14:creationId xmlns:p14="http://schemas.microsoft.com/office/powerpoint/2010/main" val="554809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36" y="992141"/>
            <a:ext cx="11259127" cy="706964"/>
          </a:xfrm>
        </p:spPr>
        <p:txBody>
          <a:bodyPr/>
          <a:lstStyle/>
          <a:p>
            <a:pPr algn="ctr"/>
            <a:r>
              <a:rPr lang="en-IE" dirty="0"/>
              <a:t>Impact on the Planet - </a:t>
            </a:r>
            <a:r>
              <a:rPr lang="en-US" dirty="0"/>
              <a:t>volcanoes caused mass extinctions</a:t>
            </a:r>
            <a:endParaRPr lang="en-IE" dirty="0"/>
          </a:p>
        </p:txBody>
      </p:sp>
      <p:sp>
        <p:nvSpPr>
          <p:cNvPr id="8" name="Content Placeholder 7"/>
          <p:cNvSpPr>
            <a:spLocks noGrp="1"/>
          </p:cNvSpPr>
          <p:nvPr>
            <p:ph sz="quarter" idx="4"/>
          </p:nvPr>
        </p:nvSpPr>
        <p:spPr>
          <a:xfrm>
            <a:off x="1190624" y="3179762"/>
            <a:ext cx="10039351" cy="3415002"/>
          </a:xfrm>
        </p:spPr>
        <p:txBody>
          <a:bodyPr>
            <a:normAutofit/>
          </a:bodyPr>
          <a:lstStyle/>
          <a:p>
            <a:pPr marL="0" indent="0">
              <a:buNone/>
            </a:pPr>
            <a:r>
              <a:rPr lang="en-US" sz="2400" dirty="0"/>
              <a:t>In each event &gt; 50 % of Earth’s species became extinct</a:t>
            </a:r>
            <a:endParaRPr lang="en-IE" sz="2400" dirty="0"/>
          </a:p>
        </p:txBody>
      </p:sp>
      <p:sp>
        <p:nvSpPr>
          <p:cNvPr id="6" name="Text Placeholder 5">
            <a:extLst>
              <a:ext uri="{FF2B5EF4-FFF2-40B4-BE49-F238E27FC236}">
                <a16:creationId xmlns:a16="http://schemas.microsoft.com/office/drawing/2014/main" id="{75FEE0BF-56E6-43C5-A354-D45CDC9B3F17}"/>
              </a:ext>
            </a:extLst>
          </p:cNvPr>
          <p:cNvSpPr>
            <a:spLocks noGrp="1"/>
          </p:cNvSpPr>
          <p:nvPr>
            <p:ph type="body" idx="1"/>
          </p:nvPr>
        </p:nvSpPr>
        <p:spPr>
          <a:xfrm>
            <a:off x="1154955" y="2603500"/>
            <a:ext cx="1607296" cy="576262"/>
          </a:xfrm>
        </p:spPr>
        <p:txBody>
          <a:bodyPr/>
          <a:lstStyle/>
          <a:p>
            <a:r>
              <a:rPr lang="en-US" dirty="0"/>
              <a:t>The Big 5</a:t>
            </a:r>
            <a:endParaRPr lang="en-IE" dirty="0"/>
          </a:p>
        </p:txBody>
      </p:sp>
      <p:pic>
        <p:nvPicPr>
          <p:cNvPr id="2054" name="Picture 6" descr="Mass Extinctions">
            <a:extLst>
              <a:ext uri="{FF2B5EF4-FFF2-40B4-BE49-F238E27FC236}">
                <a16:creationId xmlns:a16="http://schemas.microsoft.com/office/drawing/2014/main" id="{C5E9E2FD-FC51-4E42-BBE5-605C08816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7" y="3838575"/>
            <a:ext cx="4962526" cy="254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64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45" y="909014"/>
            <a:ext cx="11203709" cy="706964"/>
          </a:xfrm>
        </p:spPr>
        <p:txBody>
          <a:bodyPr/>
          <a:lstStyle/>
          <a:p>
            <a:pPr algn="ctr"/>
            <a:r>
              <a:rPr lang="en-IE" dirty="0"/>
              <a:t>Impact on the Planet - </a:t>
            </a:r>
            <a:r>
              <a:rPr lang="en-US" dirty="0"/>
              <a:t>volcanoes caused mass extinctions</a:t>
            </a:r>
            <a:endParaRPr lang="en-IE" dirty="0"/>
          </a:p>
        </p:txBody>
      </p:sp>
      <p:sp>
        <p:nvSpPr>
          <p:cNvPr id="5" name="Text Placeholder 4"/>
          <p:cNvSpPr>
            <a:spLocks noGrp="1"/>
          </p:cNvSpPr>
          <p:nvPr>
            <p:ph type="body" idx="1"/>
          </p:nvPr>
        </p:nvSpPr>
        <p:spPr>
          <a:xfrm>
            <a:off x="992186" y="2403475"/>
            <a:ext cx="4825157" cy="576262"/>
          </a:xfrm>
        </p:spPr>
        <p:txBody>
          <a:bodyPr/>
          <a:lstStyle/>
          <a:p>
            <a:r>
              <a:rPr lang="en-IE" dirty="0" err="1"/>
              <a:t>Dinogorgan</a:t>
            </a:r>
            <a:endParaRPr lang="en-IE" dirty="0"/>
          </a:p>
        </p:txBody>
      </p:sp>
      <p:sp>
        <p:nvSpPr>
          <p:cNvPr id="8" name="Content Placeholder 7"/>
          <p:cNvSpPr>
            <a:spLocks noGrp="1"/>
          </p:cNvSpPr>
          <p:nvPr>
            <p:ph sz="quarter" idx="4"/>
          </p:nvPr>
        </p:nvSpPr>
        <p:spPr>
          <a:xfrm>
            <a:off x="6208713" y="2990560"/>
            <a:ext cx="4825159" cy="3415002"/>
          </a:xfrm>
        </p:spPr>
        <p:txBody>
          <a:bodyPr>
            <a:normAutofit fontScale="85000" lnSpcReduction="10000"/>
          </a:bodyPr>
          <a:lstStyle/>
          <a:p>
            <a:r>
              <a:rPr lang="en-US" sz="2400" dirty="0"/>
              <a:t>The </a:t>
            </a:r>
            <a:r>
              <a:rPr lang="en-US" sz="2400" dirty="0" err="1"/>
              <a:t>Dinogorgon</a:t>
            </a:r>
            <a:r>
              <a:rPr lang="en-US" sz="2400" dirty="0"/>
              <a:t> vanished in the greatest mass extinction ever around 252 Mya (the Permian-Triassic) along with about nine of every ten plant and animal species on the planet.</a:t>
            </a:r>
          </a:p>
          <a:p>
            <a:r>
              <a:rPr lang="en-US" sz="2400" dirty="0"/>
              <a:t>Likely caused by the eruption of the Siberian Traps, an immense volcanic complex that erupted more than 720,000 cubic miles of lava across what is now Siberia.</a:t>
            </a:r>
            <a:endParaRPr lang="en-IE" sz="2400" dirty="0"/>
          </a:p>
        </p:txBody>
      </p:sp>
      <p:pic>
        <p:nvPicPr>
          <p:cNvPr id="4" name="Content Placeholder 3"/>
          <p:cNvPicPr>
            <a:picLocks noGrp="1" noChangeAspect="1"/>
          </p:cNvPicPr>
          <p:nvPr>
            <p:ph idx="4294967295"/>
          </p:nvPr>
        </p:nvPicPr>
        <p:blipFill>
          <a:blip r:embed="rId3"/>
          <a:stretch>
            <a:fillRect/>
          </a:stretch>
        </p:blipFill>
        <p:spPr>
          <a:xfrm>
            <a:off x="995364" y="2989262"/>
            <a:ext cx="4987925" cy="3416300"/>
          </a:xfrm>
          <a:prstGeom prst="rect">
            <a:avLst/>
          </a:prstGeom>
        </p:spPr>
      </p:pic>
    </p:spTree>
    <p:extLst>
      <p:ext uri="{BB962C8B-B14F-4D97-AF65-F5344CB8AC3E}">
        <p14:creationId xmlns:p14="http://schemas.microsoft.com/office/powerpoint/2010/main" val="1365867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2" y="916206"/>
            <a:ext cx="11234593" cy="706964"/>
          </a:xfrm>
        </p:spPr>
        <p:txBody>
          <a:bodyPr/>
          <a:lstStyle/>
          <a:p>
            <a:pPr algn="ctr"/>
            <a:r>
              <a:rPr lang="en-IE" dirty="0"/>
              <a:t>Impact on the Planet – </a:t>
            </a:r>
            <a:r>
              <a:rPr lang="en-US" dirty="0"/>
              <a:t>volcanoes can cause global climate change</a:t>
            </a:r>
            <a:endParaRPr lang="en-IE" dirty="0"/>
          </a:p>
        </p:txBody>
      </p:sp>
      <p:sp>
        <p:nvSpPr>
          <p:cNvPr id="5" name="Text Placeholder 4"/>
          <p:cNvSpPr>
            <a:spLocks noGrp="1"/>
          </p:cNvSpPr>
          <p:nvPr>
            <p:ph type="body" idx="1"/>
          </p:nvPr>
        </p:nvSpPr>
        <p:spPr>
          <a:xfrm>
            <a:off x="6539071" y="6138841"/>
            <a:ext cx="5265003" cy="576262"/>
          </a:xfrm>
        </p:spPr>
        <p:txBody>
          <a:bodyPr/>
          <a:lstStyle/>
          <a:p>
            <a:r>
              <a:rPr lang="en-US" sz="1800" dirty="0"/>
              <a:t>Map of unusual cold temperatures in Europe during the summer of 1816</a:t>
            </a:r>
            <a:endParaRPr lang="en-IE" sz="1800" dirty="0"/>
          </a:p>
        </p:txBody>
      </p:sp>
      <p:sp>
        <p:nvSpPr>
          <p:cNvPr id="6" name="Content Placeholder 5"/>
          <p:cNvSpPr>
            <a:spLocks noGrp="1"/>
          </p:cNvSpPr>
          <p:nvPr>
            <p:ph sz="half" idx="2"/>
          </p:nvPr>
        </p:nvSpPr>
        <p:spPr>
          <a:xfrm>
            <a:off x="387926" y="2624329"/>
            <a:ext cx="5708073" cy="4090774"/>
          </a:xfrm>
        </p:spPr>
        <p:txBody>
          <a:bodyPr>
            <a:normAutofit fontScale="92500" lnSpcReduction="10000"/>
          </a:bodyPr>
          <a:lstStyle/>
          <a:p>
            <a:r>
              <a:rPr lang="en-US" sz="2200" dirty="0"/>
              <a:t>Ejected ash and aerosols into the atmosphere.</a:t>
            </a:r>
          </a:p>
          <a:p>
            <a:r>
              <a:rPr lang="en-US" sz="2200" dirty="0"/>
              <a:t>Sky darkened and the sun was blocked from view over the following months.</a:t>
            </a:r>
          </a:p>
          <a:p>
            <a:r>
              <a:rPr lang="en-US" sz="2200" dirty="0"/>
              <a:t>Had an effect on climate worldwide as Earth’s average global temperature dropped 3</a:t>
            </a:r>
            <a:r>
              <a:rPr lang="en-US" sz="2200" baseline="30000" dirty="0"/>
              <a:t>°</a:t>
            </a:r>
            <a:r>
              <a:rPr lang="en-US" sz="2200" dirty="0"/>
              <a:t>C.</a:t>
            </a:r>
          </a:p>
          <a:p>
            <a:r>
              <a:rPr lang="en-US" sz="2200" dirty="0"/>
              <a:t>1816 known as “The Year Without a Summer” in Europe and North America.</a:t>
            </a:r>
          </a:p>
          <a:p>
            <a:r>
              <a:rPr lang="en-US" sz="2200" dirty="0"/>
              <a:t>Snow fell in New England. Cold rain fell in  Europe. Cold, stormy and dark - not like typical summer weather.</a:t>
            </a:r>
          </a:p>
          <a:p>
            <a:endParaRPr lang="en-IE" dirty="0"/>
          </a:p>
        </p:txBody>
      </p:sp>
      <p:sp>
        <p:nvSpPr>
          <p:cNvPr id="7" name="Text Placeholder 6"/>
          <p:cNvSpPr>
            <a:spLocks noGrp="1"/>
          </p:cNvSpPr>
          <p:nvPr>
            <p:ph type="body" sz="quarter" idx="3"/>
          </p:nvPr>
        </p:nvSpPr>
        <p:spPr>
          <a:xfrm>
            <a:off x="957839" y="2048067"/>
            <a:ext cx="4825159" cy="576262"/>
          </a:xfrm>
        </p:spPr>
        <p:txBody>
          <a:bodyPr/>
          <a:lstStyle/>
          <a:p>
            <a:r>
              <a:rPr lang="en-IE" dirty="0"/>
              <a:t>Mount </a:t>
            </a:r>
            <a:r>
              <a:rPr lang="en-IE" dirty="0" err="1"/>
              <a:t>Tambora</a:t>
            </a:r>
            <a:r>
              <a:rPr lang="en-IE" dirty="0"/>
              <a:t> 1816</a:t>
            </a:r>
          </a:p>
        </p:txBody>
      </p:sp>
      <p:pic>
        <p:nvPicPr>
          <p:cNvPr id="3" name="Content Placeholder 2"/>
          <p:cNvPicPr>
            <a:picLocks noGrp="1" noChangeAspect="1"/>
          </p:cNvPicPr>
          <p:nvPr>
            <p:ph sz="quarter" idx="4"/>
          </p:nvPr>
        </p:nvPicPr>
        <p:blipFill>
          <a:blip r:embed="rId3"/>
          <a:stretch>
            <a:fillRect/>
          </a:stretch>
        </p:blipFill>
        <p:spPr>
          <a:xfrm>
            <a:off x="6539071" y="2465614"/>
            <a:ext cx="5175814" cy="3530397"/>
          </a:xfrm>
          <a:prstGeom prst="rect">
            <a:avLst/>
          </a:prstGeom>
        </p:spPr>
      </p:pic>
    </p:spTree>
    <p:extLst>
      <p:ext uri="{BB962C8B-B14F-4D97-AF65-F5344CB8AC3E}">
        <p14:creationId xmlns:p14="http://schemas.microsoft.com/office/powerpoint/2010/main" val="894330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146" y="881304"/>
            <a:ext cx="11203708" cy="706964"/>
          </a:xfrm>
        </p:spPr>
        <p:txBody>
          <a:bodyPr/>
          <a:lstStyle/>
          <a:p>
            <a:pPr algn="ctr"/>
            <a:r>
              <a:rPr lang="en-IE" dirty="0"/>
              <a:t>Impact on the Planet – </a:t>
            </a:r>
            <a:r>
              <a:rPr lang="en-US" dirty="0"/>
              <a:t>volcanoes can cause global climate change</a:t>
            </a:r>
            <a:endParaRPr lang="en-IE" dirty="0"/>
          </a:p>
        </p:txBody>
      </p:sp>
      <p:sp>
        <p:nvSpPr>
          <p:cNvPr id="8" name="Content Placeholder 7"/>
          <p:cNvSpPr>
            <a:spLocks noGrp="1"/>
          </p:cNvSpPr>
          <p:nvPr>
            <p:ph idx="1"/>
          </p:nvPr>
        </p:nvSpPr>
        <p:spPr>
          <a:xfrm>
            <a:off x="494146" y="2394857"/>
            <a:ext cx="10928597" cy="4267199"/>
          </a:xfrm>
        </p:spPr>
        <p:txBody>
          <a:bodyPr>
            <a:normAutofit fontScale="92500" lnSpcReduction="10000"/>
          </a:bodyPr>
          <a:lstStyle/>
          <a:p>
            <a:r>
              <a:rPr lang="en-US" sz="2600" dirty="0"/>
              <a:t>Volcanic eruptions can produce vast amounts of </a:t>
            </a:r>
            <a:r>
              <a:rPr lang="en-US" sz="2600" b="1" dirty="0" err="1"/>
              <a:t>sulphuric</a:t>
            </a:r>
            <a:r>
              <a:rPr lang="en-US" sz="2600" b="1" dirty="0"/>
              <a:t> acid aerosols </a:t>
            </a:r>
            <a:r>
              <a:rPr lang="en-US" sz="2600" dirty="0"/>
              <a:t>and </a:t>
            </a:r>
            <a:r>
              <a:rPr lang="en-US" sz="2600" b="1" dirty="0"/>
              <a:t>CO</a:t>
            </a:r>
            <a:r>
              <a:rPr lang="en-US" sz="2600" b="1" baseline="-25000" dirty="0"/>
              <a:t>2</a:t>
            </a:r>
            <a:r>
              <a:rPr lang="en-US" sz="2600" dirty="0"/>
              <a:t> that can cause global climate changes. </a:t>
            </a:r>
          </a:p>
          <a:p>
            <a:r>
              <a:rPr lang="en-US" sz="2600" dirty="0"/>
              <a:t>The Siberian Traps, an immense volcanic complex that erupted during the Permian-Triassic Period, released more than 720,000 cubic miles of lava which triggered the release of at least 14.5 trillion tons of carbon.</a:t>
            </a:r>
          </a:p>
          <a:p>
            <a:r>
              <a:rPr lang="en-US" sz="2600" dirty="0"/>
              <a:t>Magma from the Siberian Traps infiltrated coal basins on its way toward the surface, probably releasing even more greenhouse gases such as methane.</a:t>
            </a:r>
          </a:p>
          <a:p>
            <a:r>
              <a:rPr lang="en-US" sz="2600" dirty="0"/>
              <a:t>In the million years after the event, seawater and soil temperatures rose between 25 to 34 degrees Fahrenheit (-3.8</a:t>
            </a:r>
            <a:r>
              <a:rPr lang="en-US" sz="2600" baseline="30000" dirty="0"/>
              <a:t>°</a:t>
            </a:r>
            <a:r>
              <a:rPr lang="en-US" sz="2600" dirty="0"/>
              <a:t>C to 1.1</a:t>
            </a:r>
            <a:r>
              <a:rPr lang="en-US" sz="2600" baseline="30000" dirty="0"/>
              <a:t>°</a:t>
            </a:r>
            <a:r>
              <a:rPr lang="en-US" sz="2600" dirty="0"/>
              <a:t>C)</a:t>
            </a:r>
          </a:p>
          <a:p>
            <a:r>
              <a:rPr lang="en-US" sz="2600" dirty="0"/>
              <a:t>At the time, almost no fish lived near the equator.</a:t>
            </a:r>
          </a:p>
          <a:p>
            <a:pPr marL="0" indent="0">
              <a:buNone/>
            </a:pPr>
            <a:endParaRPr lang="en-IE" dirty="0"/>
          </a:p>
        </p:txBody>
      </p:sp>
    </p:spTree>
    <p:extLst>
      <p:ext uri="{BB962C8B-B14F-4D97-AF65-F5344CB8AC3E}">
        <p14:creationId xmlns:p14="http://schemas.microsoft.com/office/powerpoint/2010/main" val="2156081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ctrTitle"/>
          </p:nvPr>
        </p:nvSpPr>
        <p:spPr>
          <a:xfrm>
            <a:off x="476250" y="2124075"/>
            <a:ext cx="11239500" cy="1143000"/>
          </a:xfrm>
        </p:spPr>
        <p:txBody>
          <a:bodyPr anchor="ctr"/>
          <a:lstStyle/>
          <a:p>
            <a:pPr algn="ctr"/>
            <a:r>
              <a:rPr lang="en-US" altLang="en-US" dirty="0">
                <a:solidFill>
                  <a:srgbClr val="FF0000"/>
                </a:solidFill>
                <a:effectLst>
                  <a:outerShdw blurRad="38100" dist="38100" dir="2700000" algn="tl">
                    <a:srgbClr val="000000"/>
                  </a:outerShdw>
                </a:effectLst>
              </a:rPr>
              <a:t>Volcanoes</a:t>
            </a:r>
          </a:p>
        </p:txBody>
      </p:sp>
      <p:sp>
        <p:nvSpPr>
          <p:cNvPr id="5123" name="Rectangle 1027"/>
          <p:cNvSpPr>
            <a:spLocks noGrp="1" noChangeArrowheads="1"/>
          </p:cNvSpPr>
          <p:nvPr>
            <p:ph type="subTitle" idx="1"/>
          </p:nvPr>
        </p:nvSpPr>
        <p:spPr>
          <a:xfrm>
            <a:off x="476251" y="3522229"/>
            <a:ext cx="11239499" cy="1752600"/>
          </a:xfrm>
        </p:spPr>
        <p:txBody>
          <a:bodyPr/>
          <a:lstStyle/>
          <a:p>
            <a:pPr algn="ctr"/>
            <a:r>
              <a:rPr lang="en-US" altLang="en-US" sz="3200" dirty="0"/>
              <a:t>Not just one type</a:t>
            </a:r>
          </a:p>
        </p:txBody>
      </p:sp>
    </p:spTree>
    <p:extLst>
      <p:ext uri="{BB962C8B-B14F-4D97-AF65-F5344CB8AC3E}">
        <p14:creationId xmlns:p14="http://schemas.microsoft.com/office/powerpoint/2010/main" val="3472589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76250" y="973668"/>
            <a:ext cx="11220450" cy="706964"/>
          </a:xfrm>
        </p:spPr>
        <p:txBody>
          <a:bodyPr/>
          <a:lstStyle/>
          <a:p>
            <a:pPr algn="ctr"/>
            <a:r>
              <a:rPr lang="en-US" altLang="en-US" dirty="0">
                <a:solidFill>
                  <a:schemeClr val="bg1"/>
                </a:solidFill>
                <a:effectLst>
                  <a:outerShdw blurRad="38100" dist="38100" dir="2700000" algn="tl">
                    <a:srgbClr val="000000"/>
                  </a:outerShdw>
                </a:effectLst>
              </a:rPr>
              <a:t>Volcanoes</a:t>
            </a:r>
            <a:endParaRPr lang="en-GB" altLang="en-US" dirty="0">
              <a:solidFill>
                <a:schemeClr val="bg1"/>
              </a:solidFill>
              <a:effectLst>
                <a:outerShdw blurRad="38100" dist="38100" dir="2700000" algn="tl">
                  <a:srgbClr val="000000"/>
                </a:outerShdw>
              </a:effectLst>
            </a:endParaRPr>
          </a:p>
        </p:txBody>
      </p:sp>
      <p:sp>
        <p:nvSpPr>
          <p:cNvPr id="25603" name="Rectangle 3"/>
          <p:cNvSpPr>
            <a:spLocks noGrp="1" noChangeArrowheads="1"/>
          </p:cNvSpPr>
          <p:nvPr>
            <p:ph idx="1"/>
          </p:nvPr>
        </p:nvSpPr>
        <p:spPr/>
        <p:txBody>
          <a:bodyPr>
            <a:normAutofit/>
          </a:bodyPr>
          <a:lstStyle/>
          <a:p>
            <a:r>
              <a:rPr lang="en-IE" altLang="en-US" sz="3200" b="1" dirty="0"/>
              <a:t>Four types</a:t>
            </a:r>
          </a:p>
          <a:p>
            <a:pPr lvl="1"/>
            <a:r>
              <a:rPr lang="en-IE" altLang="en-US" sz="3000" dirty="0"/>
              <a:t>Cinder cone</a:t>
            </a:r>
          </a:p>
          <a:p>
            <a:pPr lvl="1"/>
            <a:r>
              <a:rPr lang="en-IE" altLang="en-US" sz="3000" dirty="0"/>
              <a:t>Composite volcano</a:t>
            </a:r>
          </a:p>
          <a:p>
            <a:pPr lvl="1"/>
            <a:r>
              <a:rPr lang="en-IE" altLang="en-US" sz="3000" dirty="0"/>
              <a:t>Lava dome</a:t>
            </a:r>
            <a:endParaRPr lang="en-GB" altLang="en-US" sz="3000" dirty="0"/>
          </a:p>
          <a:p>
            <a:pPr lvl="1"/>
            <a:r>
              <a:rPr lang="en-IE" altLang="en-US" sz="3000" dirty="0"/>
              <a:t>Shield volcano</a:t>
            </a:r>
          </a:p>
        </p:txBody>
      </p:sp>
    </p:spTree>
    <p:extLst>
      <p:ext uri="{BB962C8B-B14F-4D97-AF65-F5344CB8AC3E}">
        <p14:creationId xmlns:p14="http://schemas.microsoft.com/office/powerpoint/2010/main" val="2688748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additive="base">
                                        <p:cTn id="13"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 calcmode="lin" valueType="num">
                                      <p:cBhvr additive="base">
                                        <p:cTn id="17"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560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603">
                                            <p:txEl>
                                              <p:pRg st="2" end="2"/>
                                            </p:txEl>
                                          </p:spTgt>
                                        </p:tgtEl>
                                        <p:attrNameLst>
                                          <p:attrName>style.visibility</p:attrName>
                                        </p:attrNameLst>
                                      </p:cBhvr>
                                      <p:to>
                                        <p:strVal val="visible"/>
                                      </p:to>
                                    </p:set>
                                    <p:anim calcmode="lin" valueType="num">
                                      <p:cBhvr additive="base">
                                        <p:cTn id="21"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560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5603">
                                            <p:txEl>
                                              <p:pRg st="4" end="4"/>
                                            </p:txEl>
                                          </p:spTgt>
                                        </p:tgtEl>
                                        <p:attrNameLst>
                                          <p:attrName>style.visibility</p:attrName>
                                        </p:attrNameLst>
                                      </p:cBhvr>
                                      <p:to>
                                        <p:strVal val="visible"/>
                                      </p:to>
                                    </p:set>
                                    <p:anim calcmode="lin" valueType="num">
                                      <p:cBhvr additive="base">
                                        <p:cTn id="29"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28676"/>
            <a:ext cx="914400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Text Box 5"/>
          <p:cNvSpPr txBox="1">
            <a:spLocks noChangeArrowheads="1"/>
          </p:cNvSpPr>
          <p:nvPr/>
        </p:nvSpPr>
        <p:spPr bwMode="auto">
          <a:xfrm>
            <a:off x="1524000" y="-1588"/>
            <a:ext cx="5772150" cy="64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b="1" dirty="0">
                <a:solidFill>
                  <a:srgbClr val="FF0000"/>
                </a:solidFill>
                <a:latin typeface="+mj-lt"/>
              </a:rPr>
              <a:t>1.</a:t>
            </a:r>
            <a:r>
              <a:rPr lang="en-US" altLang="en-US" sz="3600" b="1" dirty="0">
                <a:solidFill>
                  <a:srgbClr val="0033CC"/>
                </a:solidFill>
                <a:latin typeface="+mj-lt"/>
              </a:rPr>
              <a:t> </a:t>
            </a:r>
            <a:r>
              <a:rPr lang="en-US" altLang="en-US" sz="3600" b="1" dirty="0">
                <a:latin typeface="+mj-lt"/>
              </a:rPr>
              <a:t>Cinder Cone</a:t>
            </a:r>
          </a:p>
        </p:txBody>
      </p:sp>
      <p:sp>
        <p:nvSpPr>
          <p:cNvPr id="4104" name="Text Box 8"/>
          <p:cNvSpPr txBox="1">
            <a:spLocks noChangeArrowheads="1"/>
          </p:cNvSpPr>
          <p:nvPr/>
        </p:nvSpPr>
        <p:spPr bwMode="auto">
          <a:xfrm>
            <a:off x="1524000" y="844332"/>
            <a:ext cx="2321469" cy="9233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0000"/>
                </a:solidFill>
              </a:rPr>
              <a:t>Examples: </a:t>
            </a:r>
          </a:p>
          <a:p>
            <a:r>
              <a:rPr lang="en-US" altLang="en-US" b="1" dirty="0" err="1">
                <a:solidFill>
                  <a:srgbClr val="0070C0"/>
                </a:solidFill>
              </a:rPr>
              <a:t>Paracutin</a:t>
            </a:r>
            <a:r>
              <a:rPr lang="en-US" altLang="en-US" b="1" dirty="0">
                <a:solidFill>
                  <a:srgbClr val="0070C0"/>
                </a:solidFill>
              </a:rPr>
              <a:t> – Mexico</a:t>
            </a:r>
          </a:p>
          <a:p>
            <a:endParaRPr lang="en-US" altLang="en-US" b="1" dirty="0">
              <a:solidFill>
                <a:srgbClr val="0070C0"/>
              </a:solidFill>
              <a:latin typeface="Arial" panose="020B0604020202020204" pitchFamily="34" charset="0"/>
            </a:endParaRPr>
          </a:p>
        </p:txBody>
      </p:sp>
      <p:sp>
        <p:nvSpPr>
          <p:cNvPr id="4105" name="Text Box 9"/>
          <p:cNvSpPr txBox="1">
            <a:spLocks noChangeArrowheads="1"/>
          </p:cNvSpPr>
          <p:nvPr/>
        </p:nvSpPr>
        <p:spPr bwMode="auto">
          <a:xfrm>
            <a:off x="8264525" y="3881735"/>
            <a:ext cx="17662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i="1" dirty="0">
                <a:solidFill>
                  <a:srgbClr val="CC3300"/>
                </a:solidFill>
              </a:rPr>
              <a:t>Layers of Ash </a:t>
            </a:r>
          </a:p>
          <a:p>
            <a:pPr algn="ctr"/>
            <a:r>
              <a:rPr lang="en-US" altLang="en-US" b="1" i="1" dirty="0">
                <a:solidFill>
                  <a:srgbClr val="CC3300"/>
                </a:solidFill>
              </a:rPr>
              <a:t>and Cinder</a:t>
            </a:r>
          </a:p>
        </p:txBody>
      </p:sp>
      <p:sp>
        <p:nvSpPr>
          <p:cNvPr id="4107" name="Text Box 11"/>
          <p:cNvSpPr txBox="1">
            <a:spLocks noChangeArrowheads="1"/>
          </p:cNvSpPr>
          <p:nvPr/>
        </p:nvSpPr>
        <p:spPr bwMode="auto">
          <a:xfrm>
            <a:off x="1905001" y="2208213"/>
            <a:ext cx="20072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Volcanic Bombs</a:t>
            </a:r>
          </a:p>
        </p:txBody>
      </p:sp>
      <p:sp>
        <p:nvSpPr>
          <p:cNvPr id="4109" name="Text Box 13"/>
          <p:cNvSpPr txBox="1">
            <a:spLocks noChangeArrowheads="1"/>
          </p:cNvSpPr>
          <p:nvPr/>
        </p:nvSpPr>
        <p:spPr bwMode="auto">
          <a:xfrm>
            <a:off x="2948133" y="4387334"/>
            <a:ext cx="6719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Pipe</a:t>
            </a:r>
          </a:p>
        </p:txBody>
      </p:sp>
      <p:sp>
        <p:nvSpPr>
          <p:cNvPr id="4110" name="Text Box 14"/>
          <p:cNvSpPr txBox="1">
            <a:spLocks noChangeArrowheads="1"/>
          </p:cNvSpPr>
          <p:nvPr/>
        </p:nvSpPr>
        <p:spPr bwMode="auto">
          <a:xfrm>
            <a:off x="8232775" y="843758"/>
            <a:ext cx="2435225" cy="147478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0033CC"/>
                </a:solidFill>
              </a:rPr>
              <a:t>The volcano is built up of layers of ASH. When  it erupts it is normally with great explosive force.</a:t>
            </a:r>
          </a:p>
        </p:txBody>
      </p:sp>
      <p:sp>
        <p:nvSpPr>
          <p:cNvPr id="4111" name="Freeform 15"/>
          <p:cNvSpPr>
            <a:spLocks/>
          </p:cNvSpPr>
          <p:nvPr/>
        </p:nvSpPr>
        <p:spPr bwMode="auto">
          <a:xfrm>
            <a:off x="3340100" y="4800600"/>
            <a:ext cx="2527300" cy="838200"/>
          </a:xfrm>
          <a:custGeom>
            <a:avLst/>
            <a:gdLst>
              <a:gd name="T0" fmla="*/ 0 w 1592"/>
              <a:gd name="T1" fmla="*/ 0 h 528"/>
              <a:gd name="T2" fmla="*/ 112 w 1592"/>
              <a:gd name="T3" fmla="*/ 128 h 528"/>
              <a:gd name="T4" fmla="*/ 232 w 1592"/>
              <a:gd name="T5" fmla="*/ 208 h 528"/>
              <a:gd name="T6" fmla="*/ 408 w 1592"/>
              <a:gd name="T7" fmla="*/ 296 h 528"/>
              <a:gd name="T8" fmla="*/ 644 w 1592"/>
              <a:gd name="T9" fmla="*/ 360 h 528"/>
              <a:gd name="T10" fmla="*/ 896 w 1592"/>
              <a:gd name="T11" fmla="*/ 412 h 528"/>
              <a:gd name="T12" fmla="*/ 1116 w 1592"/>
              <a:gd name="T13" fmla="*/ 452 h 528"/>
              <a:gd name="T14" fmla="*/ 1592 w 1592"/>
              <a:gd name="T15" fmla="*/ 528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2" h="528">
                <a:moveTo>
                  <a:pt x="0" y="0"/>
                </a:moveTo>
                <a:lnTo>
                  <a:pt x="112" y="128"/>
                </a:lnTo>
                <a:lnTo>
                  <a:pt x="232" y="208"/>
                </a:lnTo>
                <a:lnTo>
                  <a:pt x="408" y="296"/>
                </a:lnTo>
                <a:lnTo>
                  <a:pt x="644" y="360"/>
                </a:lnTo>
                <a:lnTo>
                  <a:pt x="896" y="412"/>
                </a:lnTo>
                <a:lnTo>
                  <a:pt x="1116" y="452"/>
                </a:lnTo>
                <a:lnTo>
                  <a:pt x="1592" y="528"/>
                </a:ln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4115" name="Freeform 19"/>
          <p:cNvSpPr>
            <a:spLocks/>
          </p:cNvSpPr>
          <p:nvPr/>
        </p:nvSpPr>
        <p:spPr bwMode="auto">
          <a:xfrm>
            <a:off x="3200400" y="2667001"/>
            <a:ext cx="1314450" cy="938213"/>
          </a:xfrm>
          <a:custGeom>
            <a:avLst/>
            <a:gdLst>
              <a:gd name="T0" fmla="*/ 0 w 828"/>
              <a:gd name="T1" fmla="*/ 0 h 591"/>
              <a:gd name="T2" fmla="*/ 96 w 828"/>
              <a:gd name="T3" fmla="*/ 144 h 591"/>
              <a:gd name="T4" fmla="*/ 195 w 828"/>
              <a:gd name="T5" fmla="*/ 234 h 591"/>
              <a:gd name="T6" fmla="*/ 288 w 828"/>
              <a:gd name="T7" fmla="*/ 306 h 591"/>
              <a:gd name="T8" fmla="*/ 412 w 828"/>
              <a:gd name="T9" fmla="*/ 380 h 591"/>
              <a:gd name="T10" fmla="*/ 484 w 828"/>
              <a:gd name="T11" fmla="*/ 420 h 591"/>
              <a:gd name="T12" fmla="*/ 556 w 828"/>
              <a:gd name="T13" fmla="*/ 460 h 591"/>
              <a:gd name="T14" fmla="*/ 657 w 828"/>
              <a:gd name="T15" fmla="*/ 513 h 591"/>
              <a:gd name="T16" fmla="*/ 732 w 828"/>
              <a:gd name="T17" fmla="*/ 552 h 591"/>
              <a:gd name="T18" fmla="*/ 828 w 828"/>
              <a:gd name="T1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8" h="591">
                <a:moveTo>
                  <a:pt x="0" y="0"/>
                </a:moveTo>
                <a:cubicBezTo>
                  <a:pt x="16" y="24"/>
                  <a:pt x="64" y="105"/>
                  <a:pt x="96" y="144"/>
                </a:cubicBezTo>
                <a:cubicBezTo>
                  <a:pt x="128" y="183"/>
                  <a:pt x="163" y="207"/>
                  <a:pt x="195" y="234"/>
                </a:cubicBezTo>
                <a:cubicBezTo>
                  <a:pt x="227" y="261"/>
                  <a:pt x="252" y="282"/>
                  <a:pt x="288" y="306"/>
                </a:cubicBezTo>
                <a:cubicBezTo>
                  <a:pt x="324" y="330"/>
                  <a:pt x="379" y="361"/>
                  <a:pt x="412" y="380"/>
                </a:cubicBezTo>
                <a:cubicBezTo>
                  <a:pt x="445" y="399"/>
                  <a:pt x="460" y="407"/>
                  <a:pt x="484" y="420"/>
                </a:cubicBezTo>
                <a:cubicBezTo>
                  <a:pt x="508" y="433"/>
                  <a:pt x="527" y="444"/>
                  <a:pt x="556" y="460"/>
                </a:cubicBezTo>
                <a:cubicBezTo>
                  <a:pt x="585" y="476"/>
                  <a:pt x="628" y="498"/>
                  <a:pt x="657" y="513"/>
                </a:cubicBezTo>
                <a:cubicBezTo>
                  <a:pt x="686" y="528"/>
                  <a:pt x="703" y="539"/>
                  <a:pt x="732" y="552"/>
                </a:cubicBezTo>
                <a:cubicBezTo>
                  <a:pt x="761" y="565"/>
                  <a:pt x="808" y="583"/>
                  <a:pt x="828" y="591"/>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4116" name="Freeform 20"/>
          <p:cNvSpPr>
            <a:spLocks/>
          </p:cNvSpPr>
          <p:nvPr/>
        </p:nvSpPr>
        <p:spPr bwMode="auto">
          <a:xfrm>
            <a:off x="3276600" y="2590801"/>
            <a:ext cx="939800" cy="168275"/>
          </a:xfrm>
          <a:custGeom>
            <a:avLst/>
            <a:gdLst>
              <a:gd name="T0" fmla="*/ 0 w 592"/>
              <a:gd name="T1" fmla="*/ 0 h 106"/>
              <a:gd name="T2" fmla="*/ 48 w 592"/>
              <a:gd name="T3" fmla="*/ 48 h 106"/>
              <a:gd name="T4" fmla="*/ 132 w 592"/>
              <a:gd name="T5" fmla="*/ 92 h 106"/>
              <a:gd name="T6" fmla="*/ 280 w 592"/>
              <a:gd name="T7" fmla="*/ 104 h 106"/>
              <a:gd name="T8" fmla="*/ 384 w 592"/>
              <a:gd name="T9" fmla="*/ 104 h 106"/>
              <a:gd name="T10" fmla="*/ 492 w 592"/>
              <a:gd name="T11" fmla="*/ 92 h 106"/>
              <a:gd name="T12" fmla="*/ 592 w 592"/>
              <a:gd name="T13" fmla="*/ 76 h 106"/>
            </a:gdLst>
            <a:ahLst/>
            <a:cxnLst>
              <a:cxn ang="0">
                <a:pos x="T0" y="T1"/>
              </a:cxn>
              <a:cxn ang="0">
                <a:pos x="T2" y="T3"/>
              </a:cxn>
              <a:cxn ang="0">
                <a:pos x="T4" y="T5"/>
              </a:cxn>
              <a:cxn ang="0">
                <a:pos x="T6" y="T7"/>
              </a:cxn>
              <a:cxn ang="0">
                <a:pos x="T8" y="T9"/>
              </a:cxn>
              <a:cxn ang="0">
                <a:pos x="T10" y="T11"/>
              </a:cxn>
              <a:cxn ang="0">
                <a:pos x="T12" y="T13"/>
              </a:cxn>
            </a:cxnLst>
            <a:rect l="0" t="0" r="r" b="b"/>
            <a:pathLst>
              <a:path w="592" h="106">
                <a:moveTo>
                  <a:pt x="0" y="0"/>
                </a:moveTo>
                <a:cubicBezTo>
                  <a:pt x="12" y="16"/>
                  <a:pt x="26" y="33"/>
                  <a:pt x="48" y="48"/>
                </a:cubicBezTo>
                <a:cubicBezTo>
                  <a:pt x="70" y="63"/>
                  <a:pt x="93" y="83"/>
                  <a:pt x="132" y="92"/>
                </a:cubicBezTo>
                <a:cubicBezTo>
                  <a:pt x="171" y="101"/>
                  <a:pt x="238" y="102"/>
                  <a:pt x="280" y="104"/>
                </a:cubicBezTo>
                <a:cubicBezTo>
                  <a:pt x="322" y="106"/>
                  <a:pt x="349" y="106"/>
                  <a:pt x="384" y="104"/>
                </a:cubicBezTo>
                <a:cubicBezTo>
                  <a:pt x="419" y="102"/>
                  <a:pt x="457" y="97"/>
                  <a:pt x="492" y="92"/>
                </a:cubicBezTo>
                <a:cubicBezTo>
                  <a:pt x="527" y="87"/>
                  <a:pt x="571" y="79"/>
                  <a:pt x="592" y="76"/>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4118" name="Freeform 22"/>
          <p:cNvSpPr>
            <a:spLocks/>
          </p:cNvSpPr>
          <p:nvPr/>
        </p:nvSpPr>
        <p:spPr bwMode="auto">
          <a:xfrm>
            <a:off x="7391400" y="4572000"/>
            <a:ext cx="1746250" cy="685800"/>
          </a:xfrm>
          <a:custGeom>
            <a:avLst/>
            <a:gdLst>
              <a:gd name="T0" fmla="*/ 1100 w 1100"/>
              <a:gd name="T1" fmla="*/ 0 h 432"/>
              <a:gd name="T2" fmla="*/ 1056 w 1100"/>
              <a:gd name="T3" fmla="*/ 80 h 432"/>
              <a:gd name="T4" fmla="*/ 992 w 1100"/>
              <a:gd name="T5" fmla="*/ 152 h 432"/>
              <a:gd name="T6" fmla="*/ 908 w 1100"/>
              <a:gd name="T7" fmla="*/ 216 h 432"/>
              <a:gd name="T8" fmla="*/ 780 w 1100"/>
              <a:gd name="T9" fmla="*/ 292 h 432"/>
              <a:gd name="T10" fmla="*/ 624 w 1100"/>
              <a:gd name="T11" fmla="*/ 336 h 432"/>
              <a:gd name="T12" fmla="*/ 432 w 1100"/>
              <a:gd name="T13" fmla="*/ 384 h 432"/>
              <a:gd name="T14" fmla="*/ 272 w 1100"/>
              <a:gd name="T15" fmla="*/ 408 h 432"/>
              <a:gd name="T16" fmla="*/ 0 w 1100"/>
              <a:gd name="T1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0" h="432">
                <a:moveTo>
                  <a:pt x="1100" y="0"/>
                </a:moveTo>
                <a:cubicBezTo>
                  <a:pt x="1093" y="13"/>
                  <a:pt x="1074" y="55"/>
                  <a:pt x="1056" y="80"/>
                </a:cubicBezTo>
                <a:cubicBezTo>
                  <a:pt x="1038" y="105"/>
                  <a:pt x="1017" y="129"/>
                  <a:pt x="992" y="152"/>
                </a:cubicBezTo>
                <a:cubicBezTo>
                  <a:pt x="967" y="175"/>
                  <a:pt x="943" y="193"/>
                  <a:pt x="908" y="216"/>
                </a:cubicBezTo>
                <a:cubicBezTo>
                  <a:pt x="873" y="239"/>
                  <a:pt x="827" y="272"/>
                  <a:pt x="780" y="292"/>
                </a:cubicBezTo>
                <a:cubicBezTo>
                  <a:pt x="733" y="312"/>
                  <a:pt x="682" y="321"/>
                  <a:pt x="624" y="336"/>
                </a:cubicBezTo>
                <a:cubicBezTo>
                  <a:pt x="566" y="351"/>
                  <a:pt x="491" y="372"/>
                  <a:pt x="432" y="384"/>
                </a:cubicBezTo>
                <a:cubicBezTo>
                  <a:pt x="373" y="396"/>
                  <a:pt x="344" y="400"/>
                  <a:pt x="272" y="408"/>
                </a:cubicBezTo>
                <a:cubicBezTo>
                  <a:pt x="200" y="416"/>
                  <a:pt x="45" y="428"/>
                  <a:pt x="0" y="432"/>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4119" name="Line 23"/>
          <p:cNvSpPr>
            <a:spLocks noChangeShapeType="1"/>
          </p:cNvSpPr>
          <p:nvPr/>
        </p:nvSpPr>
        <p:spPr bwMode="auto">
          <a:xfrm>
            <a:off x="2209800" y="3048000"/>
            <a:ext cx="0" cy="12954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4120" name="Line 24"/>
          <p:cNvSpPr>
            <a:spLocks noChangeShapeType="1"/>
          </p:cNvSpPr>
          <p:nvPr/>
        </p:nvSpPr>
        <p:spPr bwMode="auto">
          <a:xfrm>
            <a:off x="2209800" y="4724400"/>
            <a:ext cx="0" cy="1676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4121" name="Text Box 25"/>
          <p:cNvSpPr txBox="1">
            <a:spLocks noChangeArrowheads="1"/>
          </p:cNvSpPr>
          <p:nvPr/>
        </p:nvSpPr>
        <p:spPr bwMode="auto">
          <a:xfrm>
            <a:off x="1752601" y="4265613"/>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CC"/>
                </a:solidFill>
                <a:latin typeface="Arial" panose="020B0604020202020204" pitchFamily="34" charset="0"/>
              </a:rPr>
              <a:t>3,000m</a:t>
            </a:r>
          </a:p>
        </p:txBody>
      </p:sp>
      <p:sp>
        <p:nvSpPr>
          <p:cNvPr id="18" name="Text Box 11"/>
          <p:cNvSpPr txBox="1">
            <a:spLocks noChangeArrowheads="1"/>
          </p:cNvSpPr>
          <p:nvPr/>
        </p:nvSpPr>
        <p:spPr bwMode="auto">
          <a:xfrm>
            <a:off x="7670582" y="3288784"/>
            <a:ext cx="14670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Steep sides</a:t>
            </a:r>
          </a:p>
        </p:txBody>
      </p:sp>
      <p:pic>
        <p:nvPicPr>
          <p:cNvPr id="3" name="Picture 2"/>
          <p:cNvPicPr>
            <a:picLocks noChangeAspect="1"/>
          </p:cNvPicPr>
          <p:nvPr/>
        </p:nvPicPr>
        <p:blipFill>
          <a:blip r:embed="rId4"/>
          <a:stretch>
            <a:fillRect/>
          </a:stretch>
        </p:blipFill>
        <p:spPr>
          <a:xfrm>
            <a:off x="7296150" y="3626451"/>
            <a:ext cx="781051" cy="792549"/>
          </a:xfrm>
          <a:prstGeom prst="rect">
            <a:avLst/>
          </a:prstGeom>
        </p:spPr>
      </p:pic>
    </p:spTree>
    <p:extLst>
      <p:ext uri="{BB962C8B-B14F-4D97-AF65-F5344CB8AC3E}">
        <p14:creationId xmlns:p14="http://schemas.microsoft.com/office/powerpoint/2010/main" val="19661999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B42601-9BA7-4D91-88B8-50C7C6D41E96}"/>
              </a:ext>
            </a:extLst>
          </p:cNvPr>
          <p:cNvSpPr txBox="1"/>
          <p:nvPr/>
        </p:nvSpPr>
        <p:spPr>
          <a:xfrm>
            <a:off x="0" y="0"/>
            <a:ext cx="4286250" cy="523220"/>
          </a:xfrm>
          <a:prstGeom prst="rect">
            <a:avLst/>
          </a:prstGeom>
          <a:noFill/>
        </p:spPr>
        <p:txBody>
          <a:bodyPr wrap="square" rtlCol="0">
            <a:spAutoFit/>
          </a:bodyPr>
          <a:lstStyle/>
          <a:p>
            <a:r>
              <a:rPr lang="en-IE" sz="2800" b="1" i="1" dirty="0"/>
              <a:t>True or False</a:t>
            </a:r>
          </a:p>
        </p:txBody>
      </p:sp>
      <p:sp>
        <p:nvSpPr>
          <p:cNvPr id="3" name="Google Shape;111;p3">
            <a:extLst>
              <a:ext uri="{FF2B5EF4-FFF2-40B4-BE49-F238E27FC236}">
                <a16:creationId xmlns:a16="http://schemas.microsoft.com/office/drawing/2014/main" id="{93F1E211-6FD4-4172-9B2F-DEF559DAE919}"/>
              </a:ext>
            </a:extLst>
          </p:cNvPr>
          <p:cNvSpPr txBox="1"/>
          <p:nvPr/>
        </p:nvSpPr>
        <p:spPr>
          <a:xfrm>
            <a:off x="389442" y="957919"/>
            <a:ext cx="11539321" cy="400069"/>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en-GB" sz="2000" dirty="0">
                <a:solidFill>
                  <a:srgbClr val="FF0000"/>
                </a:solidFill>
                <a:latin typeface="Calibri"/>
                <a:sym typeface="Calibri"/>
              </a:rPr>
              <a:t>Instructions: Read the statements and use your knowledge to decide if the statement is true or false.</a:t>
            </a:r>
          </a:p>
        </p:txBody>
      </p:sp>
      <p:pic>
        <p:nvPicPr>
          <p:cNvPr id="4" name="Graphic 3">
            <a:extLst>
              <a:ext uri="{FF2B5EF4-FFF2-40B4-BE49-F238E27FC236}">
                <a16:creationId xmlns:a16="http://schemas.microsoft.com/office/drawing/2014/main" id="{D184AF9E-EF59-466F-B44F-2C52A77486DC}"/>
              </a:ext>
            </a:extLst>
          </p:cNvPr>
          <p:cNvPicPr>
            <a:picLocks/>
          </p:cNvPicPr>
          <p:nvPr/>
        </p:nvPicPr>
        <p:blipFill>
          <a:blip r:embed="rId2">
            <a:extLst>
              <a:ext uri="{96DAC541-7B7A-43D3-8B79-37D633B846F1}">
                <asvg:svgBlip xmlns:asvg="http://schemas.microsoft.com/office/drawing/2016/SVG/main" xmlns="" r:embed="rId3"/>
              </a:ext>
            </a:extLst>
          </a:blip>
          <a:stretch>
            <a:fillRect/>
          </a:stretch>
        </p:blipFill>
        <p:spPr>
          <a:xfrm>
            <a:off x="2300323" y="0"/>
            <a:ext cx="615887" cy="632101"/>
          </a:xfrm>
          <a:prstGeom prst="rect">
            <a:avLst/>
          </a:prstGeom>
        </p:spPr>
      </p:pic>
      <p:graphicFrame>
        <p:nvGraphicFramePr>
          <p:cNvPr id="5" name="Table 4">
            <a:extLst>
              <a:ext uri="{FF2B5EF4-FFF2-40B4-BE49-F238E27FC236}">
                <a16:creationId xmlns:a16="http://schemas.microsoft.com/office/drawing/2014/main" id="{C3E89419-3D67-401D-AAC6-45790782D065}"/>
              </a:ext>
            </a:extLst>
          </p:cNvPr>
          <p:cNvGraphicFramePr>
            <a:graphicFrameLocks noGrp="1"/>
          </p:cNvGraphicFramePr>
          <p:nvPr>
            <p:extLst>
              <p:ext uri="{D42A27DB-BD31-4B8C-83A1-F6EECF244321}">
                <p14:modId xmlns:p14="http://schemas.microsoft.com/office/powerpoint/2010/main" val="1396193045"/>
              </p:ext>
            </p:extLst>
          </p:nvPr>
        </p:nvGraphicFramePr>
        <p:xfrm>
          <a:off x="642790" y="1792687"/>
          <a:ext cx="10833396" cy="2655048"/>
        </p:xfrm>
        <a:graphic>
          <a:graphicData uri="http://schemas.openxmlformats.org/drawingml/2006/table">
            <a:tbl>
              <a:tblPr firstRow="1" bandRow="1">
                <a:tableStyleId>{5940675A-B579-460E-94D1-54222C63F5DA}</a:tableStyleId>
              </a:tblPr>
              <a:tblGrid>
                <a:gridCol w="8898270">
                  <a:extLst>
                    <a:ext uri="{9D8B030D-6E8A-4147-A177-3AD203B41FA5}">
                      <a16:colId xmlns:a16="http://schemas.microsoft.com/office/drawing/2014/main" val="2864183387"/>
                    </a:ext>
                  </a:extLst>
                </a:gridCol>
                <a:gridCol w="1041991">
                  <a:extLst>
                    <a:ext uri="{9D8B030D-6E8A-4147-A177-3AD203B41FA5}">
                      <a16:colId xmlns:a16="http://schemas.microsoft.com/office/drawing/2014/main" val="1841252268"/>
                    </a:ext>
                  </a:extLst>
                </a:gridCol>
                <a:gridCol w="893135">
                  <a:extLst>
                    <a:ext uri="{9D8B030D-6E8A-4147-A177-3AD203B41FA5}">
                      <a16:colId xmlns:a16="http://schemas.microsoft.com/office/drawing/2014/main" val="3835493795"/>
                    </a:ext>
                  </a:extLst>
                </a:gridCol>
              </a:tblGrid>
              <a:tr h="503742">
                <a:tc>
                  <a:txBody>
                    <a:bodyPr/>
                    <a:lstStyle/>
                    <a:p>
                      <a:r>
                        <a:rPr lang="en-US" dirty="0"/>
                        <a:t>1.</a:t>
                      </a:r>
                      <a:r>
                        <a:rPr lang="en-US" baseline="0" dirty="0"/>
                        <a:t> </a:t>
                      </a:r>
                      <a:r>
                        <a:rPr lang="en-US" dirty="0"/>
                        <a:t>A dormant volcano has not erupted in many hundreds of years but may    erupt again</a:t>
                      </a:r>
                    </a:p>
                  </a:txBody>
                  <a:tcPr/>
                </a:tc>
                <a:tc>
                  <a:txBody>
                    <a:bodyPr/>
                    <a:lstStyle/>
                    <a:p>
                      <a:r>
                        <a:rPr lang="en-US" dirty="0"/>
                        <a:t>T</a:t>
                      </a:r>
                    </a:p>
                  </a:txBody>
                  <a:tcPr/>
                </a:tc>
                <a:tc>
                  <a:txBody>
                    <a:bodyPr/>
                    <a:lstStyle/>
                    <a:p>
                      <a:r>
                        <a:rPr lang="en-US" dirty="0"/>
                        <a:t>F</a:t>
                      </a:r>
                    </a:p>
                  </a:txBody>
                  <a:tcPr/>
                </a:tc>
                <a:extLst>
                  <a:ext uri="{0D108BD9-81ED-4DB2-BD59-A6C34878D82A}">
                    <a16:rowId xmlns:a16="http://schemas.microsoft.com/office/drawing/2014/main" val="2078935074"/>
                  </a:ext>
                </a:extLst>
              </a:tr>
              <a:tr h="503742">
                <a:tc>
                  <a:txBody>
                    <a:bodyPr/>
                    <a:lstStyle/>
                    <a:p>
                      <a:r>
                        <a:rPr lang="en-US" dirty="0"/>
                        <a:t>2. The Ring of Fire stretches in a north-south direction in the Atlantic Ocean</a:t>
                      </a:r>
                    </a:p>
                  </a:txBody>
                  <a:tcPr/>
                </a:tc>
                <a:tc>
                  <a:txBody>
                    <a:bodyPr/>
                    <a:lstStyle/>
                    <a:p>
                      <a:r>
                        <a:rPr lang="en-US" dirty="0"/>
                        <a:t>T</a:t>
                      </a:r>
                    </a:p>
                  </a:txBody>
                  <a:tcPr/>
                </a:tc>
                <a:tc>
                  <a:txBody>
                    <a:bodyPr/>
                    <a:lstStyle/>
                    <a:p>
                      <a:r>
                        <a:rPr lang="en-US" dirty="0"/>
                        <a:t>F</a:t>
                      </a:r>
                    </a:p>
                  </a:txBody>
                  <a:tcPr/>
                </a:tc>
                <a:extLst>
                  <a:ext uri="{0D108BD9-81ED-4DB2-BD59-A6C34878D82A}">
                    <a16:rowId xmlns:a16="http://schemas.microsoft.com/office/drawing/2014/main" val="3533901993"/>
                  </a:ext>
                </a:extLst>
              </a:tr>
              <a:tr h="503742">
                <a:tc>
                  <a:txBody>
                    <a:bodyPr/>
                    <a:lstStyle/>
                    <a:p>
                      <a:r>
                        <a:rPr lang="en-US" dirty="0"/>
                        <a:t>3. Volcanic activity has never taken place in Ireland</a:t>
                      </a:r>
                    </a:p>
                  </a:txBody>
                  <a:tcPr/>
                </a:tc>
                <a:tc>
                  <a:txBody>
                    <a:bodyPr/>
                    <a:lstStyle/>
                    <a:p>
                      <a:r>
                        <a:rPr lang="en-US" dirty="0"/>
                        <a:t>T</a:t>
                      </a:r>
                    </a:p>
                  </a:txBody>
                  <a:tcPr/>
                </a:tc>
                <a:tc>
                  <a:txBody>
                    <a:bodyPr/>
                    <a:lstStyle/>
                    <a:p>
                      <a:r>
                        <a:rPr lang="en-US" dirty="0"/>
                        <a:t>F</a:t>
                      </a:r>
                    </a:p>
                  </a:txBody>
                  <a:tcPr/>
                </a:tc>
                <a:extLst>
                  <a:ext uri="{0D108BD9-81ED-4DB2-BD59-A6C34878D82A}">
                    <a16:rowId xmlns:a16="http://schemas.microsoft.com/office/drawing/2014/main" val="3347897591"/>
                  </a:ext>
                </a:extLst>
              </a:tr>
              <a:tr h="503742">
                <a:tc>
                  <a:txBody>
                    <a:bodyPr/>
                    <a:lstStyle/>
                    <a:p>
                      <a:r>
                        <a:rPr lang="en-US" dirty="0"/>
                        <a:t>4. </a:t>
                      </a:r>
                      <a:r>
                        <a:rPr lang="en-US" sz="1800" b="0" i="0" kern="1200" dirty="0">
                          <a:solidFill>
                            <a:schemeClr val="tx1"/>
                          </a:solidFill>
                          <a:effectLst/>
                          <a:latin typeface="+mn-lt"/>
                          <a:ea typeface="+mn-ea"/>
                          <a:cs typeface="+mn-cs"/>
                        </a:rPr>
                        <a:t>Mount Etna is an active volcano</a:t>
                      </a:r>
                      <a:endParaRPr lang="en-US" b="0" dirty="0"/>
                    </a:p>
                  </a:txBody>
                  <a:tcPr/>
                </a:tc>
                <a:tc>
                  <a:txBody>
                    <a:bodyPr/>
                    <a:lstStyle/>
                    <a:p>
                      <a:r>
                        <a:rPr lang="en-US" dirty="0"/>
                        <a:t>T</a:t>
                      </a:r>
                    </a:p>
                  </a:txBody>
                  <a:tcPr/>
                </a:tc>
                <a:tc>
                  <a:txBody>
                    <a:bodyPr/>
                    <a:lstStyle/>
                    <a:p>
                      <a:r>
                        <a:rPr lang="en-US" dirty="0"/>
                        <a:t>F</a:t>
                      </a:r>
                    </a:p>
                  </a:txBody>
                  <a:tcPr/>
                </a:tc>
                <a:extLst>
                  <a:ext uri="{0D108BD9-81ED-4DB2-BD59-A6C34878D82A}">
                    <a16:rowId xmlns:a16="http://schemas.microsoft.com/office/drawing/2014/main" val="4135850800"/>
                  </a:ext>
                </a:extLst>
              </a:tr>
              <a:tr h="503742">
                <a:tc>
                  <a:txBody>
                    <a:bodyPr/>
                    <a:lstStyle/>
                    <a:p>
                      <a:r>
                        <a:rPr lang="en-US" dirty="0"/>
                        <a:t>5. The lighter the </a:t>
                      </a:r>
                      <a:r>
                        <a:rPr lang="en-US" dirty="0" err="1"/>
                        <a:t>colour</a:t>
                      </a:r>
                      <a:r>
                        <a:rPr lang="en-US" dirty="0"/>
                        <a:t> of the lava, the runnier it is.</a:t>
                      </a:r>
                      <a:endParaRPr lang="en-US" b="0" dirty="0"/>
                    </a:p>
                  </a:txBody>
                  <a:tcPr/>
                </a:tc>
                <a:tc>
                  <a:txBody>
                    <a:bodyPr/>
                    <a:lstStyle/>
                    <a:p>
                      <a:r>
                        <a:rPr lang="en-US" dirty="0"/>
                        <a:t>T</a:t>
                      </a:r>
                    </a:p>
                  </a:txBody>
                  <a:tcPr/>
                </a:tc>
                <a:tc>
                  <a:txBody>
                    <a:bodyPr/>
                    <a:lstStyle/>
                    <a:p>
                      <a:r>
                        <a:rPr lang="en-US" dirty="0"/>
                        <a:t>F</a:t>
                      </a:r>
                    </a:p>
                  </a:txBody>
                  <a:tcPr/>
                </a:tc>
                <a:extLst>
                  <a:ext uri="{0D108BD9-81ED-4DB2-BD59-A6C34878D82A}">
                    <a16:rowId xmlns:a16="http://schemas.microsoft.com/office/drawing/2014/main" val="97375797"/>
                  </a:ext>
                </a:extLst>
              </a:tr>
            </a:tbl>
          </a:graphicData>
        </a:graphic>
      </p:graphicFrame>
    </p:spTree>
    <p:extLst>
      <p:ext uri="{BB962C8B-B14F-4D97-AF65-F5344CB8AC3E}">
        <p14:creationId xmlns:p14="http://schemas.microsoft.com/office/powerpoint/2010/main" val="1802760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8"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412" y="952500"/>
            <a:ext cx="9223176"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 Box 3"/>
          <p:cNvSpPr txBox="1">
            <a:spLocks noChangeArrowheads="1"/>
          </p:cNvSpPr>
          <p:nvPr/>
        </p:nvSpPr>
        <p:spPr bwMode="auto">
          <a:xfrm>
            <a:off x="1444824" y="-1495"/>
            <a:ext cx="92506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b="1" dirty="0">
                <a:solidFill>
                  <a:srgbClr val="FF0000"/>
                </a:solidFill>
                <a:latin typeface="+mj-lt"/>
              </a:rPr>
              <a:t>2.</a:t>
            </a:r>
            <a:r>
              <a:rPr lang="en-US" altLang="en-US" sz="3600" b="1" dirty="0">
                <a:solidFill>
                  <a:srgbClr val="0033CC"/>
                </a:solidFill>
                <a:latin typeface="+mj-lt"/>
              </a:rPr>
              <a:t> </a:t>
            </a:r>
            <a:r>
              <a:rPr lang="en-US" altLang="en-US" sz="3600" b="1" dirty="0">
                <a:latin typeface="+mj-lt"/>
              </a:rPr>
              <a:t>Composite (</a:t>
            </a:r>
            <a:r>
              <a:rPr lang="en-US" altLang="en-US" sz="3600" b="1" dirty="0" err="1">
                <a:latin typeface="+mj-lt"/>
              </a:rPr>
              <a:t>Strato</a:t>
            </a:r>
            <a:r>
              <a:rPr lang="en-US" altLang="en-US" sz="3600" b="1" dirty="0">
                <a:latin typeface="+mj-lt"/>
              </a:rPr>
              <a:t>-) Volcano</a:t>
            </a:r>
          </a:p>
        </p:txBody>
      </p:sp>
      <p:sp>
        <p:nvSpPr>
          <p:cNvPr id="3076" name="Text Box 4"/>
          <p:cNvSpPr txBox="1">
            <a:spLocks noChangeArrowheads="1"/>
          </p:cNvSpPr>
          <p:nvPr/>
        </p:nvSpPr>
        <p:spPr bwMode="auto">
          <a:xfrm>
            <a:off x="7777678" y="954398"/>
            <a:ext cx="2917825" cy="147478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solidFill>
                  <a:srgbClr val="0033CC"/>
                </a:solidFill>
              </a:rPr>
              <a:t>The volcano is built up of alternate layers of LAVA and ASH. They can explode with great violence.</a:t>
            </a:r>
          </a:p>
        </p:txBody>
      </p:sp>
      <p:sp>
        <p:nvSpPr>
          <p:cNvPr id="3077" name="Text Box 5"/>
          <p:cNvSpPr txBox="1">
            <a:spLocks noChangeArrowheads="1"/>
          </p:cNvSpPr>
          <p:nvPr/>
        </p:nvSpPr>
        <p:spPr bwMode="auto">
          <a:xfrm>
            <a:off x="1481698" y="937657"/>
            <a:ext cx="2209259" cy="9233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0000"/>
                </a:solidFill>
                <a:latin typeface="Arial" panose="020B0604020202020204" pitchFamily="34" charset="0"/>
              </a:rPr>
              <a:t>Examples:</a:t>
            </a:r>
          </a:p>
          <a:p>
            <a:r>
              <a:rPr lang="en-US" altLang="en-US" b="1" dirty="0">
                <a:solidFill>
                  <a:srgbClr val="0033CC"/>
                </a:solidFill>
              </a:rPr>
              <a:t>Mt St Helens – USA</a:t>
            </a:r>
          </a:p>
          <a:p>
            <a:r>
              <a:rPr lang="en-US" altLang="en-US" b="1" dirty="0">
                <a:solidFill>
                  <a:srgbClr val="0033CC"/>
                </a:solidFill>
              </a:rPr>
              <a:t>Mount Vesuvius</a:t>
            </a:r>
          </a:p>
        </p:txBody>
      </p:sp>
      <p:sp>
        <p:nvSpPr>
          <p:cNvPr id="3078" name="Text Box 6"/>
          <p:cNvSpPr txBox="1">
            <a:spLocks noChangeArrowheads="1"/>
          </p:cNvSpPr>
          <p:nvPr/>
        </p:nvSpPr>
        <p:spPr bwMode="auto">
          <a:xfrm>
            <a:off x="1474704" y="3729226"/>
            <a:ext cx="12255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IE" altLang="en-US" b="1" i="1" dirty="0">
                <a:solidFill>
                  <a:srgbClr val="CC3300"/>
                </a:solidFill>
                <a:cs typeface="Times New Roman" panose="02020603050405020304" pitchFamily="18" charset="0"/>
              </a:rPr>
              <a:t>P</a:t>
            </a:r>
            <a:r>
              <a:rPr lang="en-IE" altLang="en-US" b="1" i="1" dirty="0" smtClean="0">
                <a:solidFill>
                  <a:srgbClr val="CC3300"/>
                </a:solidFill>
                <a:cs typeface="Times New Roman" panose="02020603050405020304" pitchFamily="18" charset="0"/>
              </a:rPr>
              <a:t>arasitic </a:t>
            </a:r>
            <a:r>
              <a:rPr lang="en-IE" altLang="en-US" b="1" i="1" dirty="0">
                <a:solidFill>
                  <a:srgbClr val="CC3300"/>
                </a:solidFill>
                <a:cs typeface="Times New Roman" panose="02020603050405020304" pitchFamily="18" charset="0"/>
              </a:rPr>
              <a:t>cone</a:t>
            </a:r>
            <a:r>
              <a:rPr lang="en-GB" altLang="en-US" b="1" i="1" dirty="0">
                <a:solidFill>
                  <a:srgbClr val="CC3300"/>
                </a:solidFill>
              </a:rPr>
              <a:t> </a:t>
            </a:r>
            <a:endParaRPr lang="en-US" altLang="en-US" b="1" i="1" dirty="0">
              <a:solidFill>
                <a:srgbClr val="CC3300"/>
              </a:solidFill>
            </a:endParaRPr>
          </a:p>
        </p:txBody>
      </p:sp>
      <p:sp>
        <p:nvSpPr>
          <p:cNvPr id="3079" name="Text Box 7"/>
          <p:cNvSpPr txBox="1">
            <a:spLocks noChangeArrowheads="1"/>
          </p:cNvSpPr>
          <p:nvPr/>
        </p:nvSpPr>
        <p:spPr bwMode="auto">
          <a:xfrm>
            <a:off x="8328204" y="3254447"/>
            <a:ext cx="7360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latin typeface="Arial" panose="020B0604020202020204" pitchFamily="34" charset="0"/>
              </a:rPr>
              <a:t>Dyke</a:t>
            </a:r>
          </a:p>
        </p:txBody>
      </p:sp>
      <p:sp>
        <p:nvSpPr>
          <p:cNvPr id="3081" name="Text Box 9"/>
          <p:cNvSpPr txBox="1">
            <a:spLocks noChangeArrowheads="1"/>
          </p:cNvSpPr>
          <p:nvPr/>
        </p:nvSpPr>
        <p:spPr bwMode="auto">
          <a:xfrm>
            <a:off x="3694870" y="1506498"/>
            <a:ext cx="8803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Crater</a:t>
            </a:r>
          </a:p>
        </p:txBody>
      </p:sp>
      <p:sp>
        <p:nvSpPr>
          <p:cNvPr id="3082" name="Text Box 10"/>
          <p:cNvSpPr txBox="1">
            <a:spLocks noChangeArrowheads="1"/>
          </p:cNvSpPr>
          <p:nvPr/>
        </p:nvSpPr>
        <p:spPr bwMode="auto">
          <a:xfrm>
            <a:off x="7576297" y="2546177"/>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Ash layer</a:t>
            </a:r>
          </a:p>
        </p:txBody>
      </p:sp>
      <p:sp>
        <p:nvSpPr>
          <p:cNvPr id="3083" name="Text Box 11"/>
          <p:cNvSpPr txBox="1">
            <a:spLocks noChangeArrowheads="1"/>
          </p:cNvSpPr>
          <p:nvPr/>
        </p:nvSpPr>
        <p:spPr bwMode="auto">
          <a:xfrm>
            <a:off x="2001081" y="3410383"/>
            <a:ext cx="1390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Lava Layer</a:t>
            </a:r>
          </a:p>
        </p:txBody>
      </p:sp>
      <p:sp>
        <p:nvSpPr>
          <p:cNvPr id="3085" name="Text Box 13"/>
          <p:cNvSpPr txBox="1">
            <a:spLocks noChangeArrowheads="1"/>
          </p:cNvSpPr>
          <p:nvPr/>
        </p:nvSpPr>
        <p:spPr bwMode="auto">
          <a:xfrm>
            <a:off x="9708587" y="4540934"/>
            <a:ext cx="7200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Lava</a:t>
            </a:r>
          </a:p>
          <a:p>
            <a:r>
              <a:rPr lang="en-US" altLang="en-US" b="1" i="1" dirty="0">
                <a:solidFill>
                  <a:srgbClr val="CC3300"/>
                </a:solidFill>
              </a:rPr>
              <a:t>Flow</a:t>
            </a:r>
          </a:p>
        </p:txBody>
      </p:sp>
      <p:sp>
        <p:nvSpPr>
          <p:cNvPr id="3086" name="Text Box 14"/>
          <p:cNvSpPr txBox="1">
            <a:spLocks noChangeArrowheads="1"/>
          </p:cNvSpPr>
          <p:nvPr/>
        </p:nvSpPr>
        <p:spPr bwMode="auto">
          <a:xfrm>
            <a:off x="2375150" y="6339945"/>
            <a:ext cx="7360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FF00"/>
                </a:solidFill>
                <a:latin typeface="Arial" panose="020B0604020202020204" pitchFamily="34" charset="0"/>
              </a:rPr>
              <a:t>Crust</a:t>
            </a:r>
          </a:p>
        </p:txBody>
      </p:sp>
      <p:sp>
        <p:nvSpPr>
          <p:cNvPr id="3087" name="Text Box 15"/>
          <p:cNvSpPr txBox="1">
            <a:spLocks noChangeArrowheads="1"/>
          </p:cNvSpPr>
          <p:nvPr/>
        </p:nvSpPr>
        <p:spPr bwMode="auto">
          <a:xfrm>
            <a:off x="1752601" y="2208213"/>
            <a:ext cx="20056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Pyroclastic Flow</a:t>
            </a:r>
          </a:p>
        </p:txBody>
      </p:sp>
      <p:sp>
        <p:nvSpPr>
          <p:cNvPr id="3088" name="Freeform 16"/>
          <p:cNvSpPr>
            <a:spLocks/>
          </p:cNvSpPr>
          <p:nvPr/>
        </p:nvSpPr>
        <p:spPr bwMode="auto">
          <a:xfrm>
            <a:off x="2743200" y="2667000"/>
            <a:ext cx="1676400" cy="762000"/>
          </a:xfrm>
          <a:custGeom>
            <a:avLst/>
            <a:gdLst>
              <a:gd name="T0" fmla="*/ 0 w 1056"/>
              <a:gd name="T1" fmla="*/ 0 h 480"/>
              <a:gd name="T2" fmla="*/ 144 w 1056"/>
              <a:gd name="T3" fmla="*/ 96 h 480"/>
              <a:gd name="T4" fmla="*/ 480 w 1056"/>
              <a:gd name="T5" fmla="*/ 288 h 480"/>
              <a:gd name="T6" fmla="*/ 720 w 1056"/>
              <a:gd name="T7" fmla="*/ 384 h 480"/>
              <a:gd name="T8" fmla="*/ 1056 w 1056"/>
              <a:gd name="T9" fmla="*/ 480 h 480"/>
            </a:gdLst>
            <a:ahLst/>
            <a:cxnLst>
              <a:cxn ang="0">
                <a:pos x="T0" y="T1"/>
              </a:cxn>
              <a:cxn ang="0">
                <a:pos x="T2" y="T3"/>
              </a:cxn>
              <a:cxn ang="0">
                <a:pos x="T4" y="T5"/>
              </a:cxn>
              <a:cxn ang="0">
                <a:pos x="T6" y="T7"/>
              </a:cxn>
              <a:cxn ang="0">
                <a:pos x="T8" y="T9"/>
              </a:cxn>
            </a:cxnLst>
            <a:rect l="0" t="0" r="r" b="b"/>
            <a:pathLst>
              <a:path w="1056" h="480">
                <a:moveTo>
                  <a:pt x="0" y="0"/>
                </a:moveTo>
                <a:cubicBezTo>
                  <a:pt x="32" y="24"/>
                  <a:pt x="64" y="48"/>
                  <a:pt x="144" y="96"/>
                </a:cubicBezTo>
                <a:cubicBezTo>
                  <a:pt x="224" y="144"/>
                  <a:pt x="384" y="240"/>
                  <a:pt x="480" y="288"/>
                </a:cubicBezTo>
                <a:cubicBezTo>
                  <a:pt x="576" y="336"/>
                  <a:pt x="624" y="352"/>
                  <a:pt x="720" y="384"/>
                </a:cubicBezTo>
                <a:cubicBezTo>
                  <a:pt x="816" y="416"/>
                  <a:pt x="936" y="448"/>
                  <a:pt x="1056" y="480"/>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89" name="Freeform 17"/>
          <p:cNvSpPr>
            <a:spLocks/>
          </p:cNvSpPr>
          <p:nvPr/>
        </p:nvSpPr>
        <p:spPr bwMode="auto">
          <a:xfrm>
            <a:off x="3417290" y="3509922"/>
            <a:ext cx="1225550" cy="717550"/>
          </a:xfrm>
          <a:custGeom>
            <a:avLst/>
            <a:gdLst>
              <a:gd name="T0" fmla="*/ 0 w 772"/>
              <a:gd name="T1" fmla="*/ 0 h 452"/>
              <a:gd name="T2" fmla="*/ 192 w 772"/>
              <a:gd name="T3" fmla="*/ 56 h 452"/>
              <a:gd name="T4" fmla="*/ 336 w 772"/>
              <a:gd name="T5" fmla="*/ 128 h 452"/>
              <a:gd name="T6" fmla="*/ 464 w 772"/>
              <a:gd name="T7" fmla="*/ 208 h 452"/>
              <a:gd name="T8" fmla="*/ 592 w 772"/>
              <a:gd name="T9" fmla="*/ 312 h 452"/>
              <a:gd name="T10" fmla="*/ 772 w 772"/>
              <a:gd name="T11" fmla="*/ 452 h 452"/>
            </a:gdLst>
            <a:ahLst/>
            <a:cxnLst>
              <a:cxn ang="0">
                <a:pos x="T0" y="T1"/>
              </a:cxn>
              <a:cxn ang="0">
                <a:pos x="T2" y="T3"/>
              </a:cxn>
              <a:cxn ang="0">
                <a:pos x="T4" y="T5"/>
              </a:cxn>
              <a:cxn ang="0">
                <a:pos x="T6" y="T7"/>
              </a:cxn>
              <a:cxn ang="0">
                <a:pos x="T8" y="T9"/>
              </a:cxn>
              <a:cxn ang="0">
                <a:pos x="T10" y="T11"/>
              </a:cxn>
            </a:cxnLst>
            <a:rect l="0" t="0" r="r" b="b"/>
            <a:pathLst>
              <a:path w="772" h="452">
                <a:moveTo>
                  <a:pt x="0" y="0"/>
                </a:moveTo>
                <a:cubicBezTo>
                  <a:pt x="32" y="9"/>
                  <a:pt x="136" y="35"/>
                  <a:pt x="192" y="56"/>
                </a:cubicBezTo>
                <a:cubicBezTo>
                  <a:pt x="248" y="77"/>
                  <a:pt x="291" y="103"/>
                  <a:pt x="336" y="128"/>
                </a:cubicBezTo>
                <a:cubicBezTo>
                  <a:pt x="381" y="153"/>
                  <a:pt x="421" y="177"/>
                  <a:pt x="464" y="208"/>
                </a:cubicBezTo>
                <a:cubicBezTo>
                  <a:pt x="507" y="239"/>
                  <a:pt x="541" y="271"/>
                  <a:pt x="592" y="312"/>
                </a:cubicBezTo>
                <a:cubicBezTo>
                  <a:pt x="643" y="353"/>
                  <a:pt x="735" y="423"/>
                  <a:pt x="772" y="452"/>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90" name="Freeform 18"/>
          <p:cNvSpPr>
            <a:spLocks/>
          </p:cNvSpPr>
          <p:nvPr/>
        </p:nvSpPr>
        <p:spPr bwMode="auto">
          <a:xfrm>
            <a:off x="3284905" y="3835401"/>
            <a:ext cx="1435100" cy="1651000"/>
          </a:xfrm>
          <a:custGeom>
            <a:avLst/>
            <a:gdLst>
              <a:gd name="T0" fmla="*/ 0 w 904"/>
              <a:gd name="T1" fmla="*/ 0 h 1040"/>
              <a:gd name="T2" fmla="*/ 240 w 904"/>
              <a:gd name="T3" fmla="*/ 184 h 1040"/>
              <a:gd name="T4" fmla="*/ 396 w 904"/>
              <a:gd name="T5" fmla="*/ 336 h 1040"/>
              <a:gd name="T6" fmla="*/ 564 w 904"/>
              <a:gd name="T7" fmla="*/ 504 h 1040"/>
              <a:gd name="T8" fmla="*/ 780 w 904"/>
              <a:gd name="T9" fmla="*/ 800 h 1040"/>
              <a:gd name="T10" fmla="*/ 904 w 904"/>
              <a:gd name="T11" fmla="*/ 1040 h 1040"/>
            </a:gdLst>
            <a:ahLst/>
            <a:cxnLst>
              <a:cxn ang="0">
                <a:pos x="T0" y="T1"/>
              </a:cxn>
              <a:cxn ang="0">
                <a:pos x="T2" y="T3"/>
              </a:cxn>
              <a:cxn ang="0">
                <a:pos x="T4" y="T5"/>
              </a:cxn>
              <a:cxn ang="0">
                <a:pos x="T6" y="T7"/>
              </a:cxn>
              <a:cxn ang="0">
                <a:pos x="T8" y="T9"/>
              </a:cxn>
              <a:cxn ang="0">
                <a:pos x="T10" y="T11"/>
              </a:cxn>
            </a:cxnLst>
            <a:rect l="0" t="0" r="r" b="b"/>
            <a:pathLst>
              <a:path w="904" h="1040">
                <a:moveTo>
                  <a:pt x="0" y="0"/>
                </a:moveTo>
                <a:cubicBezTo>
                  <a:pt x="40" y="31"/>
                  <a:pt x="174" y="128"/>
                  <a:pt x="240" y="184"/>
                </a:cubicBezTo>
                <a:cubicBezTo>
                  <a:pt x="306" y="240"/>
                  <a:pt x="342" y="283"/>
                  <a:pt x="396" y="336"/>
                </a:cubicBezTo>
                <a:cubicBezTo>
                  <a:pt x="450" y="389"/>
                  <a:pt x="500" y="427"/>
                  <a:pt x="564" y="504"/>
                </a:cubicBezTo>
                <a:cubicBezTo>
                  <a:pt x="628" y="581"/>
                  <a:pt x="723" y="711"/>
                  <a:pt x="780" y="800"/>
                </a:cubicBezTo>
                <a:cubicBezTo>
                  <a:pt x="837" y="889"/>
                  <a:pt x="878" y="990"/>
                  <a:pt x="904" y="1040"/>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91" name="Freeform 19"/>
          <p:cNvSpPr>
            <a:spLocks/>
          </p:cNvSpPr>
          <p:nvPr/>
        </p:nvSpPr>
        <p:spPr bwMode="auto">
          <a:xfrm>
            <a:off x="2607273" y="3986172"/>
            <a:ext cx="450850" cy="241300"/>
          </a:xfrm>
          <a:custGeom>
            <a:avLst/>
            <a:gdLst>
              <a:gd name="T0" fmla="*/ 0 w 284"/>
              <a:gd name="T1" fmla="*/ 0 h 152"/>
              <a:gd name="T2" fmla="*/ 100 w 284"/>
              <a:gd name="T3" fmla="*/ 24 h 152"/>
              <a:gd name="T4" fmla="*/ 180 w 284"/>
              <a:gd name="T5" fmla="*/ 60 h 152"/>
              <a:gd name="T6" fmla="*/ 284 w 284"/>
              <a:gd name="T7" fmla="*/ 152 h 152"/>
            </a:gdLst>
            <a:ahLst/>
            <a:cxnLst>
              <a:cxn ang="0">
                <a:pos x="T0" y="T1"/>
              </a:cxn>
              <a:cxn ang="0">
                <a:pos x="T2" y="T3"/>
              </a:cxn>
              <a:cxn ang="0">
                <a:pos x="T4" y="T5"/>
              </a:cxn>
              <a:cxn ang="0">
                <a:pos x="T6" y="T7"/>
              </a:cxn>
            </a:cxnLst>
            <a:rect l="0" t="0" r="r" b="b"/>
            <a:pathLst>
              <a:path w="284" h="152">
                <a:moveTo>
                  <a:pt x="0" y="0"/>
                </a:moveTo>
                <a:cubicBezTo>
                  <a:pt x="17" y="4"/>
                  <a:pt x="70" y="14"/>
                  <a:pt x="100" y="24"/>
                </a:cubicBezTo>
                <a:cubicBezTo>
                  <a:pt x="130" y="34"/>
                  <a:pt x="149" y="39"/>
                  <a:pt x="180" y="60"/>
                </a:cubicBezTo>
                <a:cubicBezTo>
                  <a:pt x="211" y="81"/>
                  <a:pt x="262" y="133"/>
                  <a:pt x="284" y="152"/>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92" name="Freeform 20"/>
          <p:cNvSpPr>
            <a:spLocks/>
          </p:cNvSpPr>
          <p:nvPr/>
        </p:nvSpPr>
        <p:spPr bwMode="auto">
          <a:xfrm>
            <a:off x="4495800" y="1714500"/>
            <a:ext cx="1397000" cy="330200"/>
          </a:xfrm>
          <a:custGeom>
            <a:avLst/>
            <a:gdLst>
              <a:gd name="T0" fmla="*/ 0 w 840"/>
              <a:gd name="T1" fmla="*/ 0 h 544"/>
              <a:gd name="T2" fmla="*/ 408 w 840"/>
              <a:gd name="T3" fmla="*/ 40 h 544"/>
              <a:gd name="T4" fmla="*/ 624 w 840"/>
              <a:gd name="T5" fmla="*/ 128 h 544"/>
              <a:gd name="T6" fmla="*/ 744 w 840"/>
              <a:gd name="T7" fmla="*/ 328 h 544"/>
              <a:gd name="T8" fmla="*/ 840 w 840"/>
              <a:gd name="T9" fmla="*/ 544 h 544"/>
            </a:gdLst>
            <a:ahLst/>
            <a:cxnLst>
              <a:cxn ang="0">
                <a:pos x="T0" y="T1"/>
              </a:cxn>
              <a:cxn ang="0">
                <a:pos x="T2" y="T3"/>
              </a:cxn>
              <a:cxn ang="0">
                <a:pos x="T4" y="T5"/>
              </a:cxn>
              <a:cxn ang="0">
                <a:pos x="T6" y="T7"/>
              </a:cxn>
              <a:cxn ang="0">
                <a:pos x="T8" y="T9"/>
              </a:cxn>
            </a:cxnLst>
            <a:rect l="0" t="0" r="r" b="b"/>
            <a:pathLst>
              <a:path w="840" h="544">
                <a:moveTo>
                  <a:pt x="0" y="0"/>
                </a:moveTo>
                <a:cubicBezTo>
                  <a:pt x="68" y="8"/>
                  <a:pt x="304" y="19"/>
                  <a:pt x="408" y="40"/>
                </a:cubicBezTo>
                <a:cubicBezTo>
                  <a:pt x="512" y="61"/>
                  <a:pt x="568" y="80"/>
                  <a:pt x="624" y="128"/>
                </a:cubicBezTo>
                <a:cubicBezTo>
                  <a:pt x="680" y="176"/>
                  <a:pt x="708" y="259"/>
                  <a:pt x="744" y="328"/>
                </a:cubicBezTo>
                <a:cubicBezTo>
                  <a:pt x="780" y="397"/>
                  <a:pt x="820" y="499"/>
                  <a:pt x="840" y="544"/>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93" name="Freeform 21"/>
          <p:cNvSpPr>
            <a:spLocks/>
          </p:cNvSpPr>
          <p:nvPr/>
        </p:nvSpPr>
        <p:spPr bwMode="auto">
          <a:xfrm>
            <a:off x="7190564" y="2955164"/>
            <a:ext cx="914400" cy="838200"/>
          </a:xfrm>
          <a:custGeom>
            <a:avLst/>
            <a:gdLst>
              <a:gd name="T0" fmla="*/ 576 w 576"/>
              <a:gd name="T1" fmla="*/ 0 h 528"/>
              <a:gd name="T2" fmla="*/ 336 w 576"/>
              <a:gd name="T3" fmla="*/ 384 h 528"/>
              <a:gd name="T4" fmla="*/ 0 w 576"/>
              <a:gd name="T5" fmla="*/ 528 h 528"/>
            </a:gdLst>
            <a:ahLst/>
            <a:cxnLst>
              <a:cxn ang="0">
                <a:pos x="T0" y="T1"/>
              </a:cxn>
              <a:cxn ang="0">
                <a:pos x="T2" y="T3"/>
              </a:cxn>
              <a:cxn ang="0">
                <a:pos x="T4" y="T5"/>
              </a:cxn>
            </a:cxnLst>
            <a:rect l="0" t="0" r="r" b="b"/>
            <a:pathLst>
              <a:path w="576" h="528">
                <a:moveTo>
                  <a:pt x="576" y="0"/>
                </a:moveTo>
                <a:cubicBezTo>
                  <a:pt x="504" y="148"/>
                  <a:pt x="432" y="296"/>
                  <a:pt x="336" y="384"/>
                </a:cubicBezTo>
                <a:cubicBezTo>
                  <a:pt x="240" y="472"/>
                  <a:pt x="120" y="500"/>
                  <a:pt x="0" y="528"/>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94" name="Freeform 22"/>
          <p:cNvSpPr>
            <a:spLocks/>
          </p:cNvSpPr>
          <p:nvPr/>
        </p:nvSpPr>
        <p:spPr bwMode="auto">
          <a:xfrm>
            <a:off x="6528547" y="3595050"/>
            <a:ext cx="2095500" cy="735013"/>
          </a:xfrm>
          <a:custGeom>
            <a:avLst/>
            <a:gdLst>
              <a:gd name="T0" fmla="*/ 1320 w 1320"/>
              <a:gd name="T1" fmla="*/ 0 h 463"/>
              <a:gd name="T2" fmla="*/ 1188 w 1320"/>
              <a:gd name="T3" fmla="*/ 140 h 463"/>
              <a:gd name="T4" fmla="*/ 980 w 1320"/>
              <a:gd name="T5" fmla="*/ 296 h 463"/>
              <a:gd name="T6" fmla="*/ 692 w 1320"/>
              <a:gd name="T7" fmla="*/ 416 h 463"/>
              <a:gd name="T8" fmla="*/ 336 w 1320"/>
              <a:gd name="T9" fmla="*/ 460 h 463"/>
              <a:gd name="T10" fmla="*/ 0 w 1320"/>
              <a:gd name="T11" fmla="*/ 436 h 463"/>
            </a:gdLst>
            <a:ahLst/>
            <a:cxnLst>
              <a:cxn ang="0">
                <a:pos x="T0" y="T1"/>
              </a:cxn>
              <a:cxn ang="0">
                <a:pos x="T2" y="T3"/>
              </a:cxn>
              <a:cxn ang="0">
                <a:pos x="T4" y="T5"/>
              </a:cxn>
              <a:cxn ang="0">
                <a:pos x="T6" y="T7"/>
              </a:cxn>
              <a:cxn ang="0">
                <a:pos x="T8" y="T9"/>
              </a:cxn>
              <a:cxn ang="0">
                <a:pos x="T10" y="T11"/>
              </a:cxn>
            </a:cxnLst>
            <a:rect l="0" t="0" r="r" b="b"/>
            <a:pathLst>
              <a:path w="1320" h="463">
                <a:moveTo>
                  <a:pt x="1320" y="0"/>
                </a:moveTo>
                <a:cubicBezTo>
                  <a:pt x="1298" y="23"/>
                  <a:pt x="1245" y="91"/>
                  <a:pt x="1188" y="140"/>
                </a:cubicBezTo>
                <a:cubicBezTo>
                  <a:pt x="1131" y="189"/>
                  <a:pt x="1063" y="250"/>
                  <a:pt x="980" y="296"/>
                </a:cubicBezTo>
                <a:cubicBezTo>
                  <a:pt x="897" y="342"/>
                  <a:pt x="799" y="389"/>
                  <a:pt x="692" y="416"/>
                </a:cubicBezTo>
                <a:cubicBezTo>
                  <a:pt x="585" y="443"/>
                  <a:pt x="451" y="457"/>
                  <a:pt x="336" y="460"/>
                </a:cubicBezTo>
                <a:cubicBezTo>
                  <a:pt x="221" y="463"/>
                  <a:pt x="70" y="441"/>
                  <a:pt x="0" y="436"/>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3096" name="Freeform 24"/>
          <p:cNvSpPr>
            <a:spLocks/>
          </p:cNvSpPr>
          <p:nvPr/>
        </p:nvSpPr>
        <p:spPr bwMode="auto">
          <a:xfrm>
            <a:off x="9424147" y="4890449"/>
            <a:ext cx="304800" cy="304800"/>
          </a:xfrm>
          <a:custGeom>
            <a:avLst/>
            <a:gdLst>
              <a:gd name="T0" fmla="*/ 192 w 192"/>
              <a:gd name="T1" fmla="*/ 0 h 192"/>
              <a:gd name="T2" fmla="*/ 96 w 192"/>
              <a:gd name="T3" fmla="*/ 48 h 192"/>
              <a:gd name="T4" fmla="*/ 0 w 192"/>
              <a:gd name="T5" fmla="*/ 192 h 192"/>
            </a:gdLst>
            <a:ahLst/>
            <a:cxnLst>
              <a:cxn ang="0">
                <a:pos x="T0" y="T1"/>
              </a:cxn>
              <a:cxn ang="0">
                <a:pos x="T2" y="T3"/>
              </a:cxn>
              <a:cxn ang="0">
                <a:pos x="T4" y="T5"/>
              </a:cxn>
            </a:cxnLst>
            <a:rect l="0" t="0" r="r" b="b"/>
            <a:pathLst>
              <a:path w="192" h="192">
                <a:moveTo>
                  <a:pt x="192" y="0"/>
                </a:moveTo>
                <a:cubicBezTo>
                  <a:pt x="160" y="8"/>
                  <a:pt x="128" y="16"/>
                  <a:pt x="96" y="48"/>
                </a:cubicBezTo>
                <a:cubicBezTo>
                  <a:pt x="64" y="80"/>
                  <a:pt x="32" y="136"/>
                  <a:pt x="0" y="192"/>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Tree>
    <p:extLst>
      <p:ext uri="{BB962C8B-B14F-4D97-AF65-F5344CB8AC3E}">
        <p14:creationId xmlns:p14="http://schemas.microsoft.com/office/powerpoint/2010/main" val="2528956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2468565" y="-1495"/>
            <a:ext cx="40463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b="1" dirty="0">
                <a:solidFill>
                  <a:srgbClr val="FF0000"/>
                </a:solidFill>
                <a:latin typeface="+mj-lt"/>
              </a:rPr>
              <a:t>3. </a:t>
            </a:r>
            <a:r>
              <a:rPr lang="en-IE" altLang="en-US" sz="3600" b="1" dirty="0">
                <a:latin typeface="+mj-lt"/>
                <a:cs typeface="Arial" panose="020B0604020202020204" pitchFamily="34" charset="0"/>
              </a:rPr>
              <a:t>Lava Dome</a:t>
            </a:r>
            <a:endParaRPr lang="en-US" altLang="en-US" sz="3600" b="1" dirty="0">
              <a:latin typeface="+mj-lt"/>
            </a:endParaRPr>
          </a:p>
        </p:txBody>
      </p:sp>
      <p:pic>
        <p:nvPicPr>
          <p:cNvPr id="2" name="Picture 1"/>
          <p:cNvPicPr>
            <a:picLocks noChangeAspect="1"/>
          </p:cNvPicPr>
          <p:nvPr/>
        </p:nvPicPr>
        <p:blipFill>
          <a:blip r:embed="rId3"/>
          <a:stretch>
            <a:fillRect/>
          </a:stretch>
        </p:blipFill>
        <p:spPr>
          <a:xfrm>
            <a:off x="2468566" y="898034"/>
            <a:ext cx="7254869" cy="5303980"/>
          </a:xfrm>
          <a:prstGeom prst="rect">
            <a:avLst/>
          </a:prstGeom>
        </p:spPr>
      </p:pic>
      <p:pic>
        <p:nvPicPr>
          <p:cNvPr id="3" name="Picture 2"/>
          <p:cNvPicPr>
            <a:picLocks noChangeAspect="1"/>
          </p:cNvPicPr>
          <p:nvPr/>
        </p:nvPicPr>
        <p:blipFill>
          <a:blip r:embed="rId4"/>
          <a:stretch>
            <a:fillRect/>
          </a:stretch>
        </p:blipFill>
        <p:spPr>
          <a:xfrm>
            <a:off x="2468565" y="898034"/>
            <a:ext cx="2578832" cy="774259"/>
          </a:xfrm>
          <a:prstGeom prst="rect">
            <a:avLst/>
          </a:prstGeom>
        </p:spPr>
      </p:pic>
      <p:pic>
        <p:nvPicPr>
          <p:cNvPr id="4" name="Picture 3"/>
          <p:cNvPicPr>
            <a:picLocks noChangeAspect="1"/>
          </p:cNvPicPr>
          <p:nvPr/>
        </p:nvPicPr>
        <p:blipFill>
          <a:blip r:embed="rId5"/>
          <a:stretch>
            <a:fillRect/>
          </a:stretch>
        </p:blipFill>
        <p:spPr>
          <a:xfrm>
            <a:off x="7185010" y="898034"/>
            <a:ext cx="2584928" cy="1597290"/>
          </a:xfrm>
          <a:prstGeom prst="rect">
            <a:avLst/>
          </a:prstGeom>
        </p:spPr>
      </p:pic>
    </p:spTree>
    <p:extLst>
      <p:ext uri="{BB962C8B-B14F-4D97-AF65-F5344CB8AC3E}">
        <p14:creationId xmlns:p14="http://schemas.microsoft.com/office/powerpoint/2010/main" val="33057526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1400"/>
            <a:ext cx="91440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6" name="Text Box 8"/>
          <p:cNvSpPr txBox="1">
            <a:spLocks noChangeArrowheads="1"/>
          </p:cNvSpPr>
          <p:nvPr/>
        </p:nvSpPr>
        <p:spPr bwMode="auto">
          <a:xfrm>
            <a:off x="4038600" y="-1588"/>
            <a:ext cx="4071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FF0000"/>
                </a:solidFill>
                <a:latin typeface="+mj-lt"/>
              </a:rPr>
              <a:t>4.</a:t>
            </a:r>
            <a:r>
              <a:rPr lang="en-US" altLang="en-US" sz="3600" b="1" dirty="0">
                <a:solidFill>
                  <a:srgbClr val="0033CC"/>
                </a:solidFill>
                <a:latin typeface="+mj-lt"/>
              </a:rPr>
              <a:t> </a:t>
            </a:r>
            <a:r>
              <a:rPr lang="en-US" altLang="en-US" sz="3600" b="1" dirty="0">
                <a:latin typeface="+mj-lt"/>
              </a:rPr>
              <a:t>Shield Volcano</a:t>
            </a:r>
          </a:p>
        </p:txBody>
      </p:sp>
      <p:sp>
        <p:nvSpPr>
          <p:cNvPr id="2057" name="Text Box 9"/>
          <p:cNvSpPr txBox="1">
            <a:spLocks noChangeArrowheads="1"/>
          </p:cNvSpPr>
          <p:nvPr/>
        </p:nvSpPr>
        <p:spPr bwMode="auto">
          <a:xfrm>
            <a:off x="5947925" y="1651040"/>
            <a:ext cx="4887877" cy="92333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33CC"/>
                </a:solidFill>
              </a:rPr>
              <a:t>Volcano made of layers of basic lava with</a:t>
            </a:r>
          </a:p>
          <a:p>
            <a:r>
              <a:rPr lang="en-US" altLang="en-US" b="1" dirty="0">
                <a:solidFill>
                  <a:srgbClr val="0033CC"/>
                </a:solidFill>
              </a:rPr>
              <a:t>gentle slopes and a wide/broad base.</a:t>
            </a:r>
          </a:p>
          <a:p>
            <a:r>
              <a:rPr lang="en-US" altLang="en-US" b="1" dirty="0">
                <a:solidFill>
                  <a:srgbClr val="0033CC"/>
                </a:solidFill>
              </a:rPr>
              <a:t>They tend not to erupt violently. </a:t>
            </a:r>
          </a:p>
        </p:txBody>
      </p:sp>
      <p:sp>
        <p:nvSpPr>
          <p:cNvPr id="2058" name="Text Box 10"/>
          <p:cNvSpPr txBox="1">
            <a:spLocks noChangeArrowheads="1"/>
          </p:cNvSpPr>
          <p:nvPr/>
        </p:nvSpPr>
        <p:spPr bwMode="auto">
          <a:xfrm>
            <a:off x="1524000" y="1651040"/>
            <a:ext cx="2864887" cy="6463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0000"/>
                </a:solidFill>
              </a:rPr>
              <a:t>Examples:</a:t>
            </a:r>
          </a:p>
          <a:p>
            <a:r>
              <a:rPr lang="en-US" altLang="en-US" b="1" dirty="0">
                <a:solidFill>
                  <a:srgbClr val="0033CC"/>
                </a:solidFill>
              </a:rPr>
              <a:t>Mauna Loa Hawaii –USA</a:t>
            </a:r>
          </a:p>
        </p:txBody>
      </p:sp>
      <p:sp>
        <p:nvSpPr>
          <p:cNvPr id="2052" name="Line 4"/>
          <p:cNvSpPr>
            <a:spLocks noChangeShapeType="1"/>
          </p:cNvSpPr>
          <p:nvPr/>
        </p:nvSpPr>
        <p:spPr bwMode="auto">
          <a:xfrm>
            <a:off x="1676400" y="5257800"/>
            <a:ext cx="8610600" cy="0"/>
          </a:xfrm>
          <a:prstGeom prst="line">
            <a:avLst/>
          </a:prstGeom>
          <a:noFill/>
          <a:ln w="28575">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2053" name="Text Box 5"/>
          <p:cNvSpPr txBox="1">
            <a:spLocks noChangeArrowheads="1"/>
          </p:cNvSpPr>
          <p:nvPr/>
        </p:nvSpPr>
        <p:spPr bwMode="auto">
          <a:xfrm>
            <a:off x="5410201" y="4846639"/>
            <a:ext cx="1325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solidFill>
                  <a:srgbClr val="0033CC"/>
                </a:solidFill>
                <a:latin typeface="Arial" panose="020B0604020202020204" pitchFamily="34" charset="0"/>
              </a:rPr>
              <a:t>250 miles</a:t>
            </a:r>
          </a:p>
        </p:txBody>
      </p:sp>
      <p:sp>
        <p:nvSpPr>
          <p:cNvPr id="2054" name="Text Box 6"/>
          <p:cNvSpPr txBox="1">
            <a:spLocks noChangeArrowheads="1"/>
          </p:cNvSpPr>
          <p:nvPr/>
        </p:nvSpPr>
        <p:spPr bwMode="auto">
          <a:xfrm>
            <a:off x="9382125" y="39766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33CC"/>
                </a:solidFill>
                <a:latin typeface="Arial" panose="020B0604020202020204" pitchFamily="34" charset="0"/>
              </a:rPr>
              <a:t>10,000m</a:t>
            </a:r>
          </a:p>
        </p:txBody>
      </p:sp>
      <p:sp>
        <p:nvSpPr>
          <p:cNvPr id="2060" name="Text Box 12"/>
          <p:cNvSpPr txBox="1">
            <a:spLocks noChangeArrowheads="1"/>
          </p:cNvSpPr>
          <p:nvPr/>
        </p:nvSpPr>
        <p:spPr bwMode="auto">
          <a:xfrm>
            <a:off x="2376353" y="3527426"/>
            <a:ext cx="18004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Layers of Lava</a:t>
            </a:r>
          </a:p>
        </p:txBody>
      </p:sp>
      <p:sp>
        <p:nvSpPr>
          <p:cNvPr id="2061" name="Text Box 13"/>
          <p:cNvSpPr txBox="1">
            <a:spLocks noChangeArrowheads="1"/>
          </p:cNvSpPr>
          <p:nvPr/>
        </p:nvSpPr>
        <p:spPr bwMode="auto">
          <a:xfrm>
            <a:off x="7620000" y="3527426"/>
            <a:ext cx="13003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i="1" dirty="0">
                <a:solidFill>
                  <a:srgbClr val="CC3300"/>
                </a:solidFill>
              </a:rPr>
              <a:t>Lava Flow</a:t>
            </a:r>
          </a:p>
        </p:txBody>
      </p:sp>
      <p:sp>
        <p:nvSpPr>
          <p:cNvPr id="2062" name="Freeform 14"/>
          <p:cNvSpPr>
            <a:spLocks/>
          </p:cNvSpPr>
          <p:nvPr/>
        </p:nvSpPr>
        <p:spPr bwMode="auto">
          <a:xfrm>
            <a:off x="3276600" y="3886200"/>
            <a:ext cx="1219200" cy="609600"/>
          </a:xfrm>
          <a:custGeom>
            <a:avLst/>
            <a:gdLst>
              <a:gd name="T0" fmla="*/ 0 w 768"/>
              <a:gd name="T1" fmla="*/ 0 h 384"/>
              <a:gd name="T2" fmla="*/ 144 w 768"/>
              <a:gd name="T3" fmla="*/ 96 h 384"/>
              <a:gd name="T4" fmla="*/ 384 w 768"/>
              <a:gd name="T5" fmla="*/ 240 h 384"/>
              <a:gd name="T6" fmla="*/ 768 w 768"/>
              <a:gd name="T7" fmla="*/ 384 h 384"/>
            </a:gdLst>
            <a:ahLst/>
            <a:cxnLst>
              <a:cxn ang="0">
                <a:pos x="T0" y="T1"/>
              </a:cxn>
              <a:cxn ang="0">
                <a:pos x="T2" y="T3"/>
              </a:cxn>
              <a:cxn ang="0">
                <a:pos x="T4" y="T5"/>
              </a:cxn>
              <a:cxn ang="0">
                <a:pos x="T6" y="T7"/>
              </a:cxn>
            </a:cxnLst>
            <a:rect l="0" t="0" r="r" b="b"/>
            <a:pathLst>
              <a:path w="768" h="384">
                <a:moveTo>
                  <a:pt x="0" y="0"/>
                </a:moveTo>
                <a:cubicBezTo>
                  <a:pt x="40" y="28"/>
                  <a:pt x="80" y="56"/>
                  <a:pt x="144" y="96"/>
                </a:cubicBezTo>
                <a:cubicBezTo>
                  <a:pt x="208" y="136"/>
                  <a:pt x="280" y="192"/>
                  <a:pt x="384" y="240"/>
                </a:cubicBezTo>
                <a:cubicBezTo>
                  <a:pt x="488" y="288"/>
                  <a:pt x="628" y="336"/>
                  <a:pt x="768" y="384"/>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2063" name="Freeform 15"/>
          <p:cNvSpPr>
            <a:spLocks/>
          </p:cNvSpPr>
          <p:nvPr/>
        </p:nvSpPr>
        <p:spPr bwMode="auto">
          <a:xfrm>
            <a:off x="7696200" y="3810000"/>
            <a:ext cx="762000" cy="533400"/>
          </a:xfrm>
          <a:custGeom>
            <a:avLst/>
            <a:gdLst>
              <a:gd name="T0" fmla="*/ 480 w 480"/>
              <a:gd name="T1" fmla="*/ 0 h 336"/>
              <a:gd name="T2" fmla="*/ 384 w 480"/>
              <a:gd name="T3" fmla="*/ 144 h 336"/>
              <a:gd name="T4" fmla="*/ 240 w 480"/>
              <a:gd name="T5" fmla="*/ 240 h 336"/>
              <a:gd name="T6" fmla="*/ 0 w 480"/>
              <a:gd name="T7" fmla="*/ 336 h 336"/>
            </a:gdLst>
            <a:ahLst/>
            <a:cxnLst>
              <a:cxn ang="0">
                <a:pos x="T0" y="T1"/>
              </a:cxn>
              <a:cxn ang="0">
                <a:pos x="T2" y="T3"/>
              </a:cxn>
              <a:cxn ang="0">
                <a:pos x="T4" y="T5"/>
              </a:cxn>
              <a:cxn ang="0">
                <a:pos x="T6" y="T7"/>
              </a:cxn>
            </a:cxnLst>
            <a:rect l="0" t="0" r="r" b="b"/>
            <a:pathLst>
              <a:path w="480" h="336">
                <a:moveTo>
                  <a:pt x="480" y="0"/>
                </a:moveTo>
                <a:cubicBezTo>
                  <a:pt x="452" y="52"/>
                  <a:pt x="424" y="104"/>
                  <a:pt x="384" y="144"/>
                </a:cubicBezTo>
                <a:cubicBezTo>
                  <a:pt x="344" y="184"/>
                  <a:pt x="304" y="208"/>
                  <a:pt x="240" y="240"/>
                </a:cubicBezTo>
                <a:cubicBezTo>
                  <a:pt x="176" y="272"/>
                  <a:pt x="88" y="304"/>
                  <a:pt x="0" y="336"/>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Tree>
    <p:extLst>
      <p:ext uri="{BB962C8B-B14F-4D97-AF65-F5344CB8AC3E}">
        <p14:creationId xmlns:p14="http://schemas.microsoft.com/office/powerpoint/2010/main" val="2809847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246743" y="476672"/>
            <a:ext cx="6039282" cy="1758528"/>
          </a:xfrm>
          <a:prstGeom prst="rect">
            <a:avLst/>
          </a:prstGeom>
        </p:spPr>
        <p:txBody>
          <a:bodyPr vert="horz" lIns="91440" tIns="45720" rIns="91440" bIns="45720" rtlCol="0" anchor="ctr">
            <a:noAutofit/>
            <a:scene3d>
              <a:camera prst="orthographicFront"/>
              <a:lightRig rig="chilly" dir="t"/>
            </a:scene3d>
            <a:sp3d extrusionH="57150" contourW="12700" prstMaterial="plastic">
              <a:bevelT w="114300" h="69850" prst="riblet"/>
              <a:bevelB h="38100" prst="riblet"/>
              <a:contourClr>
                <a:schemeClr val="accent4">
                  <a:lumMod val="60000"/>
                  <a:lumOff val="4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sz="3600" b="1" dirty="0">
                <a:ln>
                  <a:solidFill>
                    <a:srgbClr val="2A2035"/>
                  </a:solidFill>
                </a:ln>
                <a:solidFill>
                  <a:srgbClr val="2A2035"/>
                </a:solidFill>
                <a:effectLst>
                  <a:glow rad="38100">
                    <a:srgbClr val="FF6600">
                      <a:alpha val="75000"/>
                    </a:srgbClr>
                  </a:glow>
                </a:effectLst>
              </a:rPr>
              <a:t>Activity </a:t>
            </a:r>
            <a:r>
              <a:rPr lang="en-IE" sz="3600" b="1" dirty="0" smtClean="0">
                <a:ln>
                  <a:solidFill>
                    <a:srgbClr val="2A2035"/>
                  </a:solidFill>
                </a:ln>
                <a:solidFill>
                  <a:srgbClr val="2A2035"/>
                </a:solidFill>
                <a:effectLst>
                  <a:glow rad="38100">
                    <a:srgbClr val="FF6600">
                      <a:alpha val="75000"/>
                    </a:srgbClr>
                  </a:glow>
                </a:effectLst>
              </a:rPr>
              <a:t>1</a:t>
            </a:r>
            <a:endParaRPr lang="en-IE" sz="3600" b="1" dirty="0">
              <a:ln>
                <a:solidFill>
                  <a:srgbClr val="2A2035"/>
                </a:solidFill>
              </a:ln>
              <a:solidFill>
                <a:srgbClr val="2A2035"/>
              </a:solidFill>
              <a:effectLst>
                <a:glow rad="38100">
                  <a:srgbClr val="FF6600">
                    <a:alpha val="75000"/>
                  </a:srgbClr>
                </a:glow>
              </a:effectLst>
            </a:endParaRPr>
          </a:p>
          <a:p>
            <a:r>
              <a:rPr lang="en-IE" sz="3600" b="1" dirty="0">
                <a:ln>
                  <a:solidFill>
                    <a:srgbClr val="2A2035"/>
                  </a:solidFill>
                </a:ln>
                <a:solidFill>
                  <a:srgbClr val="2A2035"/>
                </a:solidFill>
                <a:effectLst>
                  <a:glow rad="38100">
                    <a:srgbClr val="FF6600">
                      <a:alpha val="75000"/>
                    </a:srgbClr>
                  </a:glow>
                </a:effectLst>
              </a:rPr>
              <a:t>“</a:t>
            </a:r>
            <a:r>
              <a:rPr lang="en-IE" sz="3600" b="1" dirty="0">
                <a:ln>
                  <a:solidFill>
                    <a:srgbClr val="2A2035"/>
                  </a:solidFill>
                </a:ln>
                <a:solidFill>
                  <a:srgbClr val="0070C0"/>
                </a:solidFill>
                <a:effectLst>
                  <a:glow rad="38100">
                    <a:srgbClr val="FF6600">
                      <a:alpha val="75000"/>
                    </a:srgbClr>
                  </a:glow>
                </a:effectLst>
              </a:rPr>
              <a:t>Guess what type of volcano”</a:t>
            </a:r>
            <a:endParaRPr lang="en-IE" sz="3600" b="1" dirty="0">
              <a:ln>
                <a:solidFill>
                  <a:srgbClr val="2A2035"/>
                </a:solidFill>
              </a:ln>
              <a:solidFill>
                <a:srgbClr val="2A2035"/>
              </a:solidFill>
              <a:effectLst>
                <a:glow rad="38100">
                  <a:srgbClr val="FF6600">
                    <a:alpha val="75000"/>
                  </a:srgbClr>
                </a:glow>
              </a:effectLst>
            </a:endParaRPr>
          </a:p>
        </p:txBody>
      </p:sp>
      <p:graphicFrame>
        <p:nvGraphicFramePr>
          <p:cNvPr id="14" name="Diagram 13"/>
          <p:cNvGraphicFramePr/>
          <p:nvPr>
            <p:extLst>
              <p:ext uri="{D42A27DB-BD31-4B8C-83A1-F6EECF244321}">
                <p14:modId xmlns:p14="http://schemas.microsoft.com/office/powerpoint/2010/main" val="3718328237"/>
              </p:ext>
            </p:extLst>
          </p:nvPr>
        </p:nvGraphicFramePr>
        <p:xfrm>
          <a:off x="6705600" y="0"/>
          <a:ext cx="37338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1902105" y="2581923"/>
            <a:ext cx="3871296" cy="3871296"/>
          </a:xfrm>
          <a:prstGeom prst="rect">
            <a:avLst/>
          </a:prstGeom>
        </p:spPr>
      </p:pic>
    </p:spTree>
    <p:extLst>
      <p:ext uri="{BB962C8B-B14F-4D97-AF65-F5344CB8AC3E}">
        <p14:creationId xmlns:p14="http://schemas.microsoft.com/office/powerpoint/2010/main" val="7536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8A120AD0-EF28-2344-8717-FBB190CC186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C2034ECE-0A50-0E41-A986-9C854622358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F257238D-BA36-C34C-B84D-83CFA5B214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935839D9-CEFF-D04E-92D0-AF9AE0A6C4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A9C1176C-090C-7F48-8AC0-4C57C1EEC4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480291"/>
            <a:ext cx="11239500" cy="1325563"/>
          </a:xfrm>
        </p:spPr>
        <p:txBody>
          <a:bodyPr/>
          <a:lstStyle/>
          <a:p>
            <a:pPr algn="ctr"/>
            <a:r>
              <a:rPr lang="en-IE" dirty="0">
                <a:solidFill>
                  <a:schemeClr val="bg1"/>
                </a:solidFill>
              </a:rPr>
              <a:t>Volcanic products </a:t>
            </a:r>
          </a:p>
        </p:txBody>
      </p:sp>
      <p:sp>
        <p:nvSpPr>
          <p:cNvPr id="5" name="Rectangle 3">
            <a:extLst>
              <a:ext uri="{FF2B5EF4-FFF2-40B4-BE49-F238E27FC236}">
                <a16:creationId xmlns:a16="http://schemas.microsoft.com/office/drawing/2014/main" id="{0888A75D-18B3-4259-933A-B927D8E4CCE7}"/>
              </a:ext>
            </a:extLst>
          </p:cNvPr>
          <p:cNvSpPr txBox="1">
            <a:spLocks noChangeArrowheads="1"/>
          </p:cNvSpPr>
          <p:nvPr/>
        </p:nvSpPr>
        <p:spPr>
          <a:xfrm>
            <a:off x="1683170" y="2847109"/>
            <a:ext cx="88256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IE" altLang="en-US" dirty="0"/>
              <a:t>Lava</a:t>
            </a:r>
          </a:p>
          <a:p>
            <a:r>
              <a:rPr lang="en-IE" altLang="en-US" dirty="0"/>
              <a:t>Basalt</a:t>
            </a:r>
          </a:p>
          <a:p>
            <a:r>
              <a:rPr lang="en-IE" altLang="en-US" dirty="0"/>
              <a:t>Pumice</a:t>
            </a:r>
          </a:p>
          <a:p>
            <a:r>
              <a:rPr lang="en-IE" altLang="en-US" dirty="0"/>
              <a:t>Material ejected into the air (Tephra)</a:t>
            </a:r>
          </a:p>
          <a:p>
            <a:pPr lvl="1"/>
            <a:r>
              <a:rPr lang="en-IE" altLang="en-US" dirty="0"/>
              <a:t>Ash</a:t>
            </a:r>
          </a:p>
          <a:p>
            <a:pPr lvl="1"/>
            <a:r>
              <a:rPr lang="en-IE" altLang="en-US" dirty="0"/>
              <a:t>Lapilli/Cinders</a:t>
            </a:r>
          </a:p>
          <a:p>
            <a:pPr lvl="1"/>
            <a:r>
              <a:rPr lang="en-IE" altLang="en-US" dirty="0"/>
              <a:t>Bombs</a:t>
            </a:r>
            <a:endParaRPr lang="en-GB" altLang="en-US" dirty="0"/>
          </a:p>
        </p:txBody>
      </p:sp>
    </p:spTree>
    <p:extLst>
      <p:ext uri="{BB962C8B-B14F-4D97-AF65-F5344CB8AC3E}">
        <p14:creationId xmlns:p14="http://schemas.microsoft.com/office/powerpoint/2010/main" val="31684127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76250" y="714375"/>
            <a:ext cx="11220450" cy="706964"/>
          </a:xfrm>
        </p:spPr>
        <p:txBody>
          <a:bodyPr/>
          <a:lstStyle/>
          <a:p>
            <a:pPr algn="ctr" eaLnBrk="1" hangingPunct="1"/>
            <a:r>
              <a:rPr lang="en-IE" altLang="en-US" dirty="0"/>
              <a:t>Lava</a:t>
            </a:r>
            <a:endParaRPr lang="en-GB" altLang="en-US" dirty="0"/>
          </a:p>
        </p:txBody>
      </p:sp>
      <p:sp>
        <p:nvSpPr>
          <p:cNvPr id="9219" name="Rectangle 3"/>
          <p:cNvSpPr>
            <a:spLocks noGrp="1" noChangeArrowheads="1"/>
          </p:cNvSpPr>
          <p:nvPr>
            <p:ph idx="1"/>
          </p:nvPr>
        </p:nvSpPr>
        <p:spPr>
          <a:xfrm>
            <a:off x="1683170" y="2603500"/>
            <a:ext cx="8825659" cy="3416300"/>
          </a:xfrm>
        </p:spPr>
        <p:txBody>
          <a:bodyPr/>
          <a:lstStyle/>
          <a:p>
            <a:pPr eaLnBrk="1" hangingPunct="1"/>
            <a:r>
              <a:rPr lang="en-IE" altLang="en-US" dirty="0"/>
              <a:t>There are 2 types of lava, classified on its ability to flow.</a:t>
            </a:r>
          </a:p>
          <a:p>
            <a:r>
              <a:rPr lang="en-IE" altLang="en-US" dirty="0">
                <a:solidFill>
                  <a:srgbClr val="FF0000"/>
                </a:solidFill>
              </a:rPr>
              <a:t>1.</a:t>
            </a:r>
            <a:r>
              <a:rPr lang="en-IE" altLang="en-US" dirty="0"/>
              <a:t>	Basic lava - </a:t>
            </a:r>
            <a:r>
              <a:rPr lang="en-US" altLang="en-US" dirty="0"/>
              <a:t>low in silica and very runny.</a:t>
            </a:r>
            <a:endParaRPr lang="en-IE" altLang="en-US" dirty="0"/>
          </a:p>
          <a:p>
            <a:r>
              <a:rPr lang="en-IE" altLang="en-US" dirty="0">
                <a:solidFill>
                  <a:srgbClr val="FF0000"/>
                </a:solidFill>
              </a:rPr>
              <a:t>2. 	</a:t>
            </a:r>
            <a:r>
              <a:rPr lang="en-IE" altLang="en-US" dirty="0"/>
              <a:t>Acidic lava - </a:t>
            </a:r>
            <a:r>
              <a:rPr lang="en-US" altLang="en-US" dirty="0"/>
              <a:t>high in silica and is pasty.</a:t>
            </a:r>
            <a:endParaRPr lang="en-GB" altLang="en-US" dirty="0"/>
          </a:p>
        </p:txBody>
      </p:sp>
      <p:pic>
        <p:nvPicPr>
          <p:cNvPr id="2" name="Picture 1"/>
          <p:cNvPicPr>
            <a:picLocks noChangeAspect="1"/>
          </p:cNvPicPr>
          <p:nvPr/>
        </p:nvPicPr>
        <p:blipFill>
          <a:blip r:embed="rId3"/>
          <a:stretch>
            <a:fillRect/>
          </a:stretch>
        </p:blipFill>
        <p:spPr>
          <a:xfrm>
            <a:off x="2773362" y="3971400"/>
            <a:ext cx="3035469" cy="2046669"/>
          </a:xfrm>
          <a:prstGeom prst="rect">
            <a:avLst/>
          </a:prstGeom>
        </p:spPr>
      </p:pic>
      <p:pic>
        <p:nvPicPr>
          <p:cNvPr id="3" name="Picture 2"/>
          <p:cNvPicPr preferRelativeResize="0">
            <a:picLocks/>
          </p:cNvPicPr>
          <p:nvPr/>
        </p:nvPicPr>
        <p:blipFill>
          <a:blip r:embed="rId4"/>
          <a:stretch>
            <a:fillRect/>
          </a:stretch>
        </p:blipFill>
        <p:spPr>
          <a:xfrm>
            <a:off x="6383171" y="3969669"/>
            <a:ext cx="3034800" cy="2048400"/>
          </a:xfrm>
          <a:prstGeom prst="rect">
            <a:avLst/>
          </a:prstGeom>
        </p:spPr>
      </p:pic>
      <p:sp>
        <p:nvSpPr>
          <p:cNvPr id="4" name="TextBox 3"/>
          <p:cNvSpPr txBox="1"/>
          <p:nvPr/>
        </p:nvSpPr>
        <p:spPr>
          <a:xfrm>
            <a:off x="2773362" y="6020452"/>
            <a:ext cx="2001982" cy="369332"/>
          </a:xfrm>
          <a:prstGeom prst="rect">
            <a:avLst/>
          </a:prstGeom>
          <a:noFill/>
        </p:spPr>
        <p:txBody>
          <a:bodyPr wrap="square" rtlCol="0">
            <a:spAutoFit/>
          </a:bodyPr>
          <a:lstStyle/>
          <a:p>
            <a:r>
              <a:rPr lang="en-IE" dirty="0"/>
              <a:t>Basic lava</a:t>
            </a:r>
          </a:p>
        </p:txBody>
      </p:sp>
      <p:sp>
        <p:nvSpPr>
          <p:cNvPr id="7" name="TextBox 6"/>
          <p:cNvSpPr txBox="1"/>
          <p:nvPr/>
        </p:nvSpPr>
        <p:spPr>
          <a:xfrm>
            <a:off x="6403048" y="6020452"/>
            <a:ext cx="2001982" cy="369332"/>
          </a:xfrm>
          <a:prstGeom prst="rect">
            <a:avLst/>
          </a:prstGeom>
          <a:noFill/>
        </p:spPr>
        <p:txBody>
          <a:bodyPr wrap="square" rtlCol="0">
            <a:spAutoFit/>
          </a:bodyPr>
          <a:lstStyle/>
          <a:p>
            <a:r>
              <a:rPr lang="en-IE" dirty="0"/>
              <a:t>Acidic lava</a:t>
            </a:r>
          </a:p>
        </p:txBody>
      </p:sp>
    </p:spTree>
    <p:extLst>
      <p:ext uri="{BB962C8B-B14F-4D97-AF65-F5344CB8AC3E}">
        <p14:creationId xmlns:p14="http://schemas.microsoft.com/office/powerpoint/2010/main" val="3912769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136" y="802218"/>
            <a:ext cx="11240362" cy="706964"/>
          </a:xfrm>
        </p:spPr>
        <p:txBody>
          <a:bodyPr/>
          <a:lstStyle/>
          <a:p>
            <a:pPr algn="ctr"/>
            <a:r>
              <a:rPr lang="en-IE" dirty="0"/>
              <a:t>Basalt – Volcanic Rock</a:t>
            </a:r>
          </a:p>
        </p:txBody>
      </p:sp>
      <p:pic>
        <p:nvPicPr>
          <p:cNvPr id="5" name="Picture 4"/>
          <p:cNvPicPr preferRelativeResize="0">
            <a:picLocks/>
          </p:cNvPicPr>
          <p:nvPr/>
        </p:nvPicPr>
        <p:blipFill>
          <a:blip r:embed="rId3"/>
          <a:stretch>
            <a:fillRect/>
          </a:stretch>
        </p:blipFill>
        <p:spPr>
          <a:xfrm>
            <a:off x="6413098" y="2542460"/>
            <a:ext cx="5306400" cy="3992400"/>
          </a:xfrm>
          <a:prstGeom prst="rect">
            <a:avLst/>
          </a:prstGeom>
        </p:spPr>
      </p:pic>
      <p:pic>
        <p:nvPicPr>
          <p:cNvPr id="6" name="Picture 5">
            <a:extLst>
              <a:ext uri="{FF2B5EF4-FFF2-40B4-BE49-F238E27FC236}">
                <a16:creationId xmlns:a16="http://schemas.microsoft.com/office/drawing/2014/main" id="{A313D859-20AB-4757-B4F8-CDBD5A873E4D}"/>
              </a:ext>
            </a:extLst>
          </p:cNvPr>
          <p:cNvPicPr>
            <a:picLocks noChangeAspect="1"/>
          </p:cNvPicPr>
          <p:nvPr/>
        </p:nvPicPr>
        <p:blipFill rotWithShape="1">
          <a:blip r:embed="rId4"/>
          <a:srcRect l="82" t="-210" r="32"/>
          <a:stretch/>
        </p:blipFill>
        <p:spPr>
          <a:xfrm>
            <a:off x="479136" y="2542460"/>
            <a:ext cx="5305073" cy="3991690"/>
          </a:xfrm>
          <a:prstGeom prst="rect">
            <a:avLst/>
          </a:prstGeom>
        </p:spPr>
      </p:pic>
    </p:spTree>
    <p:extLst>
      <p:ext uri="{BB962C8B-B14F-4D97-AF65-F5344CB8AC3E}">
        <p14:creationId xmlns:p14="http://schemas.microsoft.com/office/powerpoint/2010/main" val="1004511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802218"/>
            <a:ext cx="11210924" cy="706964"/>
          </a:xfrm>
        </p:spPr>
        <p:txBody>
          <a:bodyPr/>
          <a:lstStyle/>
          <a:p>
            <a:pPr algn="ctr"/>
            <a:r>
              <a:rPr lang="en-IE" dirty="0"/>
              <a:t>Pumice – Volcanic Rock</a:t>
            </a:r>
          </a:p>
        </p:txBody>
      </p:sp>
      <p:sp>
        <p:nvSpPr>
          <p:cNvPr id="3" name="Text Placeholder 2"/>
          <p:cNvSpPr>
            <a:spLocks noGrp="1"/>
          </p:cNvSpPr>
          <p:nvPr>
            <p:ph type="body" idx="1"/>
          </p:nvPr>
        </p:nvSpPr>
        <p:spPr/>
        <p:txBody>
          <a:bodyPr/>
          <a:lstStyle/>
          <a:p>
            <a:r>
              <a:rPr lang="en-IE" dirty="0"/>
              <a:t>Pumice</a:t>
            </a:r>
          </a:p>
        </p:txBody>
      </p:sp>
      <p:sp>
        <p:nvSpPr>
          <p:cNvPr id="6" name="Content Placeholder 5"/>
          <p:cNvSpPr>
            <a:spLocks noGrp="1"/>
          </p:cNvSpPr>
          <p:nvPr>
            <p:ph sz="half" idx="2"/>
          </p:nvPr>
        </p:nvSpPr>
        <p:spPr/>
        <p:txBody>
          <a:bodyPr>
            <a:normAutofit lnSpcReduction="10000"/>
          </a:bodyPr>
          <a:lstStyle/>
          <a:p>
            <a:r>
              <a:rPr lang="en-US" dirty="0"/>
              <a:t>is lava mixed with air causing it to fill up with air bubbles.</a:t>
            </a:r>
          </a:p>
          <a:p>
            <a:r>
              <a:rPr lang="en-US" dirty="0"/>
              <a:t>is extremely light and brittle.</a:t>
            </a:r>
          </a:p>
          <a:p>
            <a:r>
              <a:rPr lang="en-US" dirty="0"/>
              <a:t>Was full of hot gas bubbles.</a:t>
            </a:r>
          </a:p>
          <a:p>
            <a:r>
              <a:rPr lang="en-US" dirty="0"/>
              <a:t>Rock is full of holes</a:t>
            </a:r>
          </a:p>
          <a:p>
            <a:r>
              <a:rPr lang="en-IE" dirty="0"/>
              <a:t> Can float in water</a:t>
            </a:r>
          </a:p>
          <a:p>
            <a:r>
              <a:rPr lang="en-IE" dirty="0"/>
              <a:t>Used as an exfoliator to help tub off dead skin.</a:t>
            </a:r>
          </a:p>
        </p:txBody>
      </p:sp>
      <p:pic>
        <p:nvPicPr>
          <p:cNvPr id="12" name="Content Placeholder 11"/>
          <p:cNvPicPr>
            <a:picLocks noGrp="1" noChangeAspect="1"/>
          </p:cNvPicPr>
          <p:nvPr>
            <p:ph sz="quarter" idx="4"/>
          </p:nvPr>
        </p:nvPicPr>
        <p:blipFill>
          <a:blip r:embed="rId2"/>
          <a:stretch>
            <a:fillRect/>
          </a:stretch>
        </p:blipFill>
        <p:spPr>
          <a:xfrm>
            <a:off x="6896894" y="2884552"/>
            <a:ext cx="3999706" cy="2999780"/>
          </a:xfrm>
          <a:prstGeom prst="rect">
            <a:avLst/>
          </a:prstGeom>
        </p:spPr>
      </p:pic>
    </p:spTree>
    <p:extLst>
      <p:ext uri="{BB962C8B-B14F-4D97-AF65-F5344CB8AC3E}">
        <p14:creationId xmlns:p14="http://schemas.microsoft.com/office/powerpoint/2010/main" val="22269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811743"/>
            <a:ext cx="11207538" cy="706964"/>
          </a:xfrm>
        </p:spPr>
        <p:txBody>
          <a:bodyPr/>
          <a:lstStyle/>
          <a:p>
            <a:pPr algn="ctr"/>
            <a:r>
              <a:rPr lang="en-IE" dirty="0"/>
              <a:t>Tephra – Volcanic Ejecta</a:t>
            </a:r>
          </a:p>
        </p:txBody>
      </p:sp>
      <p:sp>
        <p:nvSpPr>
          <p:cNvPr id="6" name="Text Placeholder 5"/>
          <p:cNvSpPr>
            <a:spLocks noGrp="1"/>
          </p:cNvSpPr>
          <p:nvPr>
            <p:ph type="body" sz="quarter" idx="3"/>
          </p:nvPr>
        </p:nvSpPr>
        <p:spPr>
          <a:xfrm>
            <a:off x="4390458" y="5894867"/>
            <a:ext cx="3164176" cy="576262"/>
          </a:xfrm>
        </p:spPr>
        <p:txBody>
          <a:bodyPr/>
          <a:lstStyle/>
          <a:p>
            <a:pPr algn="ctr"/>
            <a:r>
              <a:rPr lang="en-IE" sz="1800" dirty="0"/>
              <a:t>Cinders/Lapilli</a:t>
            </a:r>
          </a:p>
        </p:txBody>
      </p:sp>
      <p:pic>
        <p:nvPicPr>
          <p:cNvPr id="5" name="Content Placeholder 4"/>
          <p:cNvPicPr>
            <a:picLocks noGrp="1" noChangeAspect="1"/>
          </p:cNvPicPr>
          <p:nvPr>
            <p:ph sz="half" idx="2"/>
          </p:nvPr>
        </p:nvPicPr>
        <p:blipFill rotWithShape="1">
          <a:blip r:embed="rId3"/>
          <a:srcRect l="11374"/>
          <a:stretch/>
        </p:blipFill>
        <p:spPr>
          <a:xfrm>
            <a:off x="600364" y="4268593"/>
            <a:ext cx="3629891" cy="1825534"/>
          </a:xfrm>
          <a:prstGeom prst="rect">
            <a:avLst/>
          </a:prstGeom>
        </p:spPr>
      </p:pic>
      <p:sp>
        <p:nvSpPr>
          <p:cNvPr id="7" name="Text Placeholder 6"/>
          <p:cNvSpPr>
            <a:spLocks noGrp="1"/>
          </p:cNvSpPr>
          <p:nvPr>
            <p:ph type="body" idx="1"/>
          </p:nvPr>
        </p:nvSpPr>
        <p:spPr>
          <a:xfrm>
            <a:off x="600364" y="5894867"/>
            <a:ext cx="3726245" cy="576262"/>
          </a:xfrm>
        </p:spPr>
        <p:txBody>
          <a:bodyPr/>
          <a:lstStyle/>
          <a:p>
            <a:r>
              <a:rPr lang="en-IE" sz="1800" dirty="0"/>
              <a:t>Volcanic ash from Mt St. Helens</a:t>
            </a:r>
          </a:p>
        </p:txBody>
      </p:sp>
      <p:sp>
        <p:nvSpPr>
          <p:cNvPr id="3" name="TextBox 2">
            <a:extLst>
              <a:ext uri="{FF2B5EF4-FFF2-40B4-BE49-F238E27FC236}">
                <a16:creationId xmlns:a16="http://schemas.microsoft.com/office/drawing/2014/main" id="{4B451AE1-C50F-4E3C-B380-AB6FE0749790}"/>
              </a:ext>
            </a:extLst>
          </p:cNvPr>
          <p:cNvSpPr txBox="1"/>
          <p:nvPr/>
        </p:nvSpPr>
        <p:spPr>
          <a:xfrm>
            <a:off x="1126837" y="2991536"/>
            <a:ext cx="2576945" cy="369332"/>
          </a:xfrm>
          <a:prstGeom prst="rect">
            <a:avLst/>
          </a:prstGeom>
          <a:noFill/>
        </p:spPr>
        <p:txBody>
          <a:bodyPr wrap="square" rtlCol="0">
            <a:spAutoFit/>
          </a:bodyPr>
          <a:lstStyle/>
          <a:p>
            <a:pPr algn="ctr"/>
            <a:r>
              <a:rPr lang="en-US" dirty="0"/>
              <a:t>Volcanic ash &lt; 2 mm</a:t>
            </a:r>
            <a:endParaRPr lang="en-IE" dirty="0"/>
          </a:p>
        </p:txBody>
      </p:sp>
      <p:sp>
        <p:nvSpPr>
          <p:cNvPr id="8" name="TextBox 7">
            <a:extLst>
              <a:ext uri="{FF2B5EF4-FFF2-40B4-BE49-F238E27FC236}">
                <a16:creationId xmlns:a16="http://schemas.microsoft.com/office/drawing/2014/main" id="{67102C16-F832-45E2-88C5-4167A5855385}"/>
              </a:ext>
            </a:extLst>
          </p:cNvPr>
          <p:cNvSpPr txBox="1"/>
          <p:nvPr/>
        </p:nvSpPr>
        <p:spPr>
          <a:xfrm>
            <a:off x="4684074" y="2991536"/>
            <a:ext cx="2576945" cy="369332"/>
          </a:xfrm>
          <a:prstGeom prst="rect">
            <a:avLst/>
          </a:prstGeom>
          <a:noFill/>
        </p:spPr>
        <p:txBody>
          <a:bodyPr wrap="square" rtlCol="0">
            <a:spAutoFit/>
          </a:bodyPr>
          <a:lstStyle/>
          <a:p>
            <a:pPr algn="ctr"/>
            <a:r>
              <a:rPr lang="en-US" dirty="0"/>
              <a:t>Lapilli 2 mm to 64 mm</a:t>
            </a:r>
            <a:endParaRPr lang="en-IE" dirty="0"/>
          </a:p>
        </p:txBody>
      </p:sp>
      <p:sp>
        <p:nvSpPr>
          <p:cNvPr id="9" name="TextBox 8">
            <a:extLst>
              <a:ext uri="{FF2B5EF4-FFF2-40B4-BE49-F238E27FC236}">
                <a16:creationId xmlns:a16="http://schemas.microsoft.com/office/drawing/2014/main" id="{80B8EB38-2D13-405F-BDC5-91E777FDE836}"/>
              </a:ext>
            </a:extLst>
          </p:cNvPr>
          <p:cNvSpPr txBox="1"/>
          <p:nvPr/>
        </p:nvSpPr>
        <p:spPr>
          <a:xfrm>
            <a:off x="8608293" y="2991536"/>
            <a:ext cx="2576945" cy="369332"/>
          </a:xfrm>
          <a:prstGeom prst="rect">
            <a:avLst/>
          </a:prstGeom>
          <a:noFill/>
        </p:spPr>
        <p:txBody>
          <a:bodyPr wrap="square" rtlCol="0">
            <a:spAutoFit/>
          </a:bodyPr>
          <a:lstStyle/>
          <a:p>
            <a:pPr algn="ctr"/>
            <a:r>
              <a:rPr lang="en-US" dirty="0"/>
              <a:t>Bombs &gt; 64 mm</a:t>
            </a:r>
            <a:endParaRPr lang="en-IE" dirty="0"/>
          </a:p>
        </p:txBody>
      </p:sp>
      <p:pic>
        <p:nvPicPr>
          <p:cNvPr id="1028" name="Picture 4" descr="Grits: Volcanic lapillus, volcanic lava 10/16 mm (10 kg - 11 lt)">
            <a:extLst>
              <a:ext uri="{FF2B5EF4-FFF2-40B4-BE49-F238E27FC236}">
                <a16:creationId xmlns:a16="http://schemas.microsoft.com/office/drawing/2014/main" id="{5DC85529-617E-468F-84D6-CD954E14A9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458" y="3724342"/>
            <a:ext cx="3164176" cy="23697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a Palma volcano emits volcanic bombs, large incandescent stones -  Spain's News">
            <a:extLst>
              <a:ext uri="{FF2B5EF4-FFF2-40B4-BE49-F238E27FC236}">
                <a16:creationId xmlns:a16="http://schemas.microsoft.com/office/drawing/2014/main" id="{4CF3F08F-CBE8-4F7D-A547-082F4C50D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1820" y="4061389"/>
            <a:ext cx="3629890" cy="20327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5">
            <a:extLst>
              <a:ext uri="{FF2B5EF4-FFF2-40B4-BE49-F238E27FC236}">
                <a16:creationId xmlns:a16="http://schemas.microsoft.com/office/drawing/2014/main" id="{E1F3A2F6-26D1-4E1E-85C7-0896BBB01A49}"/>
              </a:ext>
            </a:extLst>
          </p:cNvPr>
          <p:cNvSpPr txBox="1">
            <a:spLocks/>
          </p:cNvSpPr>
          <p:nvPr/>
        </p:nvSpPr>
        <p:spPr>
          <a:xfrm>
            <a:off x="7985466" y="5894867"/>
            <a:ext cx="3726244"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pPr algn="ctr"/>
            <a:r>
              <a:rPr lang="en-IE" sz="1800" dirty="0"/>
              <a:t>Volcanic bomb from La Palma</a:t>
            </a:r>
          </a:p>
        </p:txBody>
      </p:sp>
      <p:sp>
        <p:nvSpPr>
          <p:cNvPr id="16" name="TextBox 15">
            <a:extLst>
              <a:ext uri="{FF2B5EF4-FFF2-40B4-BE49-F238E27FC236}">
                <a16:creationId xmlns:a16="http://schemas.microsoft.com/office/drawing/2014/main" id="{68D7CA61-603A-4038-BCB2-987BDB165CB8}"/>
              </a:ext>
            </a:extLst>
          </p:cNvPr>
          <p:cNvSpPr txBox="1"/>
          <p:nvPr/>
        </p:nvSpPr>
        <p:spPr>
          <a:xfrm>
            <a:off x="1126837" y="2522174"/>
            <a:ext cx="10363199" cy="369332"/>
          </a:xfrm>
          <a:prstGeom prst="rect">
            <a:avLst/>
          </a:prstGeom>
          <a:noFill/>
        </p:spPr>
        <p:txBody>
          <a:bodyPr wrap="square" rtlCol="0">
            <a:spAutoFit/>
          </a:bodyPr>
          <a:lstStyle/>
          <a:p>
            <a:pPr algn="ctr"/>
            <a:r>
              <a:rPr lang="en-US" dirty="0"/>
              <a:t>Classification is purely based on grain size of the ejected material</a:t>
            </a:r>
            <a:endParaRPr lang="en-IE" dirty="0"/>
          </a:p>
        </p:txBody>
      </p:sp>
    </p:spTree>
    <p:extLst>
      <p:ext uri="{BB962C8B-B14F-4D97-AF65-F5344CB8AC3E}">
        <p14:creationId xmlns:p14="http://schemas.microsoft.com/office/powerpoint/2010/main" val="2721138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5" y="754593"/>
            <a:ext cx="11220449" cy="706964"/>
          </a:xfrm>
        </p:spPr>
        <p:txBody>
          <a:bodyPr/>
          <a:lstStyle/>
          <a:p>
            <a:pPr algn="ctr"/>
            <a:r>
              <a:rPr lang="en-IE" dirty="0"/>
              <a:t>Tephra - Ash</a:t>
            </a:r>
          </a:p>
        </p:txBody>
      </p:sp>
      <p:pic>
        <p:nvPicPr>
          <p:cNvPr id="8" name="Content Placeholder 7"/>
          <p:cNvPicPr>
            <a:picLocks noGrp="1" noChangeAspect="1"/>
          </p:cNvPicPr>
          <p:nvPr>
            <p:ph sz="half" idx="4294967295"/>
          </p:nvPr>
        </p:nvPicPr>
        <p:blipFill>
          <a:blip r:embed="rId2"/>
          <a:stretch>
            <a:fillRect/>
          </a:stretch>
        </p:blipFill>
        <p:spPr>
          <a:xfrm>
            <a:off x="866775" y="2629847"/>
            <a:ext cx="5157788" cy="2901950"/>
          </a:xfrm>
          <a:prstGeom prst="rect">
            <a:avLst/>
          </a:prstGeom>
        </p:spPr>
      </p:pic>
      <p:sp>
        <p:nvSpPr>
          <p:cNvPr id="9" name="Rectangle 8"/>
          <p:cNvSpPr/>
          <p:nvPr/>
        </p:nvSpPr>
        <p:spPr>
          <a:xfrm>
            <a:off x="866775" y="5531797"/>
            <a:ext cx="5229225" cy="369332"/>
          </a:xfrm>
          <a:prstGeom prst="rect">
            <a:avLst/>
          </a:prstGeom>
        </p:spPr>
        <p:txBody>
          <a:bodyPr wrap="square">
            <a:spAutoFit/>
          </a:bodyPr>
          <a:lstStyle/>
          <a:p>
            <a:r>
              <a:rPr lang="en-IE" altLang="en-US" dirty="0"/>
              <a:t>River and homes covered in volcanic ash</a:t>
            </a:r>
            <a:endParaRPr lang="en-IE" dirty="0"/>
          </a:p>
        </p:txBody>
      </p:sp>
      <p:sp>
        <p:nvSpPr>
          <p:cNvPr id="12" name="TextBox 11"/>
          <p:cNvSpPr txBox="1"/>
          <p:nvPr/>
        </p:nvSpPr>
        <p:spPr>
          <a:xfrm>
            <a:off x="7200091" y="2629847"/>
            <a:ext cx="3960770" cy="1938992"/>
          </a:xfrm>
          <a:prstGeom prst="rect">
            <a:avLst/>
          </a:prstGeom>
          <a:solidFill>
            <a:schemeClr val="accent2"/>
          </a:solidFill>
        </p:spPr>
        <p:txBody>
          <a:bodyPr wrap="square" rtlCol="0">
            <a:spAutoFit/>
          </a:bodyPr>
          <a:lstStyle/>
          <a:p>
            <a:r>
              <a:rPr lang="en-IE" sz="2000" b="1" dirty="0"/>
              <a:t>Fact:</a:t>
            </a:r>
          </a:p>
          <a:p>
            <a:r>
              <a:rPr lang="en-IE" sz="2000" dirty="0"/>
              <a:t>A volcano gave us the bike!</a:t>
            </a:r>
          </a:p>
          <a:p>
            <a:endParaRPr lang="en-IE" sz="2000" dirty="0"/>
          </a:p>
          <a:p>
            <a:r>
              <a:rPr lang="en-US" sz="2000" dirty="0"/>
              <a:t>Mount </a:t>
            </a:r>
            <a:r>
              <a:rPr lang="en-US" sz="2000" dirty="0" err="1"/>
              <a:t>Tambora</a:t>
            </a:r>
            <a:r>
              <a:rPr lang="en-US" sz="2000" dirty="0"/>
              <a:t> in Indonesia was the direct reason we got the bike 200 years ago.</a:t>
            </a:r>
            <a:endParaRPr lang="en-IE" sz="2000" dirty="0"/>
          </a:p>
        </p:txBody>
      </p:sp>
      <p:pic>
        <p:nvPicPr>
          <p:cNvPr id="5" name="Picture 4"/>
          <p:cNvPicPr>
            <a:picLocks noChangeAspect="1"/>
          </p:cNvPicPr>
          <p:nvPr/>
        </p:nvPicPr>
        <p:blipFill>
          <a:blip r:embed="rId3"/>
          <a:stretch>
            <a:fillRect/>
          </a:stretch>
        </p:blipFill>
        <p:spPr>
          <a:xfrm>
            <a:off x="7926034" y="4699245"/>
            <a:ext cx="2508884" cy="2084204"/>
          </a:xfrm>
          <a:prstGeom prst="rect">
            <a:avLst/>
          </a:prstGeom>
        </p:spPr>
      </p:pic>
    </p:spTree>
    <p:extLst>
      <p:ext uri="{BB962C8B-B14F-4D97-AF65-F5344CB8AC3E}">
        <p14:creationId xmlns:p14="http://schemas.microsoft.com/office/powerpoint/2010/main" val="3283088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B42601-9BA7-4D91-88B8-50C7C6D41E96}"/>
              </a:ext>
            </a:extLst>
          </p:cNvPr>
          <p:cNvSpPr txBox="1"/>
          <p:nvPr/>
        </p:nvSpPr>
        <p:spPr>
          <a:xfrm>
            <a:off x="0" y="0"/>
            <a:ext cx="4286250" cy="523220"/>
          </a:xfrm>
          <a:prstGeom prst="rect">
            <a:avLst/>
          </a:prstGeom>
          <a:noFill/>
        </p:spPr>
        <p:txBody>
          <a:bodyPr wrap="square" rtlCol="0">
            <a:spAutoFit/>
          </a:bodyPr>
          <a:lstStyle/>
          <a:p>
            <a:r>
              <a:rPr lang="en-IE" sz="2800" b="1" i="1" dirty="0"/>
              <a:t>True or False</a:t>
            </a:r>
          </a:p>
        </p:txBody>
      </p:sp>
      <p:sp>
        <p:nvSpPr>
          <p:cNvPr id="3" name="Google Shape;111;p3">
            <a:extLst>
              <a:ext uri="{FF2B5EF4-FFF2-40B4-BE49-F238E27FC236}">
                <a16:creationId xmlns:a16="http://schemas.microsoft.com/office/drawing/2014/main" id="{93F1E211-6FD4-4172-9B2F-DEF559DAE919}"/>
              </a:ext>
            </a:extLst>
          </p:cNvPr>
          <p:cNvSpPr txBox="1"/>
          <p:nvPr/>
        </p:nvSpPr>
        <p:spPr>
          <a:xfrm>
            <a:off x="389442" y="957919"/>
            <a:ext cx="11539321" cy="400069"/>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en-GB" sz="2000" dirty="0">
                <a:solidFill>
                  <a:srgbClr val="FF0000"/>
                </a:solidFill>
                <a:latin typeface="Calibri"/>
                <a:sym typeface="Calibri"/>
              </a:rPr>
              <a:t>Instructions: Read the statements and use your knowledge to decide if the statement is true or false.</a:t>
            </a:r>
          </a:p>
        </p:txBody>
      </p:sp>
      <p:pic>
        <p:nvPicPr>
          <p:cNvPr id="4" name="Graphic 3">
            <a:extLst>
              <a:ext uri="{FF2B5EF4-FFF2-40B4-BE49-F238E27FC236}">
                <a16:creationId xmlns:a16="http://schemas.microsoft.com/office/drawing/2014/main" id="{D184AF9E-EF59-466F-B44F-2C52A77486DC}"/>
              </a:ext>
            </a:extLst>
          </p:cNvPr>
          <p:cNvPicPr>
            <a:picLocks/>
          </p:cNvPicPr>
          <p:nvPr/>
        </p:nvPicPr>
        <p:blipFill>
          <a:blip r:embed="rId2">
            <a:extLst>
              <a:ext uri="{96DAC541-7B7A-43D3-8B79-37D633B846F1}">
                <asvg:svgBlip xmlns:asvg="http://schemas.microsoft.com/office/drawing/2016/SVG/main" xmlns="" r:embed="rId3"/>
              </a:ext>
            </a:extLst>
          </a:blip>
          <a:stretch>
            <a:fillRect/>
          </a:stretch>
        </p:blipFill>
        <p:spPr>
          <a:xfrm>
            <a:off x="2271295" y="0"/>
            <a:ext cx="615887" cy="632101"/>
          </a:xfrm>
          <a:prstGeom prst="rect">
            <a:avLst/>
          </a:prstGeom>
        </p:spPr>
      </p:pic>
      <p:graphicFrame>
        <p:nvGraphicFramePr>
          <p:cNvPr id="5" name="Table 4">
            <a:extLst>
              <a:ext uri="{FF2B5EF4-FFF2-40B4-BE49-F238E27FC236}">
                <a16:creationId xmlns:a16="http://schemas.microsoft.com/office/drawing/2014/main" id="{C3E89419-3D67-401D-AAC6-45790782D065}"/>
              </a:ext>
            </a:extLst>
          </p:cNvPr>
          <p:cNvGraphicFramePr>
            <a:graphicFrameLocks noGrp="1"/>
          </p:cNvGraphicFramePr>
          <p:nvPr>
            <p:extLst>
              <p:ext uri="{D42A27DB-BD31-4B8C-83A1-F6EECF244321}">
                <p14:modId xmlns:p14="http://schemas.microsoft.com/office/powerpoint/2010/main" val="3512078779"/>
              </p:ext>
            </p:extLst>
          </p:nvPr>
        </p:nvGraphicFramePr>
        <p:xfrm>
          <a:off x="642790" y="1792687"/>
          <a:ext cx="10833396" cy="2655048"/>
        </p:xfrm>
        <a:graphic>
          <a:graphicData uri="http://schemas.openxmlformats.org/drawingml/2006/table">
            <a:tbl>
              <a:tblPr firstRow="1" bandRow="1">
                <a:tableStyleId>{5940675A-B579-460E-94D1-54222C63F5DA}</a:tableStyleId>
              </a:tblPr>
              <a:tblGrid>
                <a:gridCol w="8898270">
                  <a:extLst>
                    <a:ext uri="{9D8B030D-6E8A-4147-A177-3AD203B41FA5}">
                      <a16:colId xmlns:a16="http://schemas.microsoft.com/office/drawing/2014/main" val="2864183387"/>
                    </a:ext>
                  </a:extLst>
                </a:gridCol>
                <a:gridCol w="1041991">
                  <a:extLst>
                    <a:ext uri="{9D8B030D-6E8A-4147-A177-3AD203B41FA5}">
                      <a16:colId xmlns:a16="http://schemas.microsoft.com/office/drawing/2014/main" val="1841252268"/>
                    </a:ext>
                  </a:extLst>
                </a:gridCol>
                <a:gridCol w="893135">
                  <a:extLst>
                    <a:ext uri="{9D8B030D-6E8A-4147-A177-3AD203B41FA5}">
                      <a16:colId xmlns:a16="http://schemas.microsoft.com/office/drawing/2014/main" val="3835493795"/>
                    </a:ext>
                  </a:extLst>
                </a:gridCol>
              </a:tblGrid>
              <a:tr h="503742">
                <a:tc>
                  <a:txBody>
                    <a:bodyPr/>
                    <a:lstStyle/>
                    <a:p>
                      <a:r>
                        <a:rPr lang="en-US" dirty="0"/>
                        <a:t>1.</a:t>
                      </a:r>
                      <a:r>
                        <a:rPr lang="en-US" baseline="0" dirty="0"/>
                        <a:t> </a:t>
                      </a:r>
                      <a:r>
                        <a:rPr lang="en-US" dirty="0"/>
                        <a:t>A dormant volcano has not erupted in many hundreds of years but may erupt again</a:t>
                      </a:r>
                    </a:p>
                  </a:txBody>
                  <a:tcPr/>
                </a:tc>
                <a:tc>
                  <a:txBody>
                    <a:bodyPr/>
                    <a:lstStyle/>
                    <a:p>
                      <a:r>
                        <a:rPr lang="en-US" dirty="0"/>
                        <a:t>True</a:t>
                      </a:r>
                    </a:p>
                  </a:txBody>
                  <a:tcPr/>
                </a:tc>
                <a:tc>
                  <a:txBody>
                    <a:bodyPr/>
                    <a:lstStyle/>
                    <a:p>
                      <a:r>
                        <a:rPr lang="en-US" dirty="0"/>
                        <a:t>F</a:t>
                      </a:r>
                    </a:p>
                  </a:txBody>
                  <a:tcPr/>
                </a:tc>
                <a:extLst>
                  <a:ext uri="{0D108BD9-81ED-4DB2-BD59-A6C34878D82A}">
                    <a16:rowId xmlns:a16="http://schemas.microsoft.com/office/drawing/2014/main" val="2078935074"/>
                  </a:ext>
                </a:extLst>
              </a:tr>
              <a:tr h="503742">
                <a:tc>
                  <a:txBody>
                    <a:bodyPr/>
                    <a:lstStyle/>
                    <a:p>
                      <a:r>
                        <a:rPr lang="en-US" dirty="0"/>
                        <a:t>2. The Ring of Fire stretches in a north-south direction in the Atlantic Ocean</a:t>
                      </a:r>
                    </a:p>
                  </a:txBody>
                  <a:tcPr/>
                </a:tc>
                <a:tc>
                  <a:txBody>
                    <a:bodyPr/>
                    <a:lstStyle/>
                    <a:p>
                      <a:r>
                        <a:rPr lang="en-US" dirty="0"/>
                        <a:t>T</a:t>
                      </a:r>
                    </a:p>
                  </a:txBody>
                  <a:tcPr/>
                </a:tc>
                <a:tc>
                  <a:txBody>
                    <a:bodyPr/>
                    <a:lstStyle/>
                    <a:p>
                      <a:r>
                        <a:rPr lang="en-US" dirty="0"/>
                        <a:t>False</a:t>
                      </a:r>
                    </a:p>
                  </a:txBody>
                  <a:tcPr/>
                </a:tc>
                <a:extLst>
                  <a:ext uri="{0D108BD9-81ED-4DB2-BD59-A6C34878D82A}">
                    <a16:rowId xmlns:a16="http://schemas.microsoft.com/office/drawing/2014/main" val="3533901993"/>
                  </a:ext>
                </a:extLst>
              </a:tr>
              <a:tr h="503742">
                <a:tc>
                  <a:txBody>
                    <a:bodyPr/>
                    <a:lstStyle/>
                    <a:p>
                      <a:r>
                        <a:rPr lang="en-US" dirty="0"/>
                        <a:t>3. Volcanic activity has never taken place in Ireland</a:t>
                      </a:r>
                    </a:p>
                  </a:txBody>
                  <a:tcPr/>
                </a:tc>
                <a:tc>
                  <a:txBody>
                    <a:bodyPr/>
                    <a:lstStyle/>
                    <a:p>
                      <a:r>
                        <a:rPr lang="en-US" dirty="0"/>
                        <a:t>T</a:t>
                      </a:r>
                    </a:p>
                  </a:txBody>
                  <a:tcPr/>
                </a:tc>
                <a:tc>
                  <a:txBody>
                    <a:bodyPr/>
                    <a:lstStyle/>
                    <a:p>
                      <a:r>
                        <a:rPr lang="en-US" dirty="0"/>
                        <a:t>False</a:t>
                      </a:r>
                    </a:p>
                  </a:txBody>
                  <a:tcPr/>
                </a:tc>
                <a:extLst>
                  <a:ext uri="{0D108BD9-81ED-4DB2-BD59-A6C34878D82A}">
                    <a16:rowId xmlns:a16="http://schemas.microsoft.com/office/drawing/2014/main" val="3347897591"/>
                  </a:ext>
                </a:extLst>
              </a:tr>
              <a:tr h="503742">
                <a:tc>
                  <a:txBody>
                    <a:bodyPr/>
                    <a:lstStyle/>
                    <a:p>
                      <a:r>
                        <a:rPr lang="en-US" dirty="0"/>
                        <a:t>4. </a:t>
                      </a:r>
                      <a:r>
                        <a:rPr lang="en-US" sz="1800" b="0" i="0" kern="1200" dirty="0">
                          <a:solidFill>
                            <a:schemeClr val="tx1"/>
                          </a:solidFill>
                          <a:effectLst/>
                          <a:latin typeface="+mn-lt"/>
                          <a:ea typeface="+mn-ea"/>
                          <a:cs typeface="+mn-cs"/>
                        </a:rPr>
                        <a:t>Mount Etna is an active volcano</a:t>
                      </a:r>
                      <a:endParaRPr lang="en-US" b="0" dirty="0"/>
                    </a:p>
                  </a:txBody>
                  <a:tcPr/>
                </a:tc>
                <a:tc>
                  <a:txBody>
                    <a:bodyPr/>
                    <a:lstStyle/>
                    <a:p>
                      <a:r>
                        <a:rPr lang="en-US" dirty="0"/>
                        <a:t>True</a:t>
                      </a:r>
                    </a:p>
                  </a:txBody>
                  <a:tcPr/>
                </a:tc>
                <a:tc>
                  <a:txBody>
                    <a:bodyPr/>
                    <a:lstStyle/>
                    <a:p>
                      <a:r>
                        <a:rPr lang="en-US" dirty="0"/>
                        <a:t>F</a:t>
                      </a:r>
                    </a:p>
                  </a:txBody>
                  <a:tcPr/>
                </a:tc>
                <a:extLst>
                  <a:ext uri="{0D108BD9-81ED-4DB2-BD59-A6C34878D82A}">
                    <a16:rowId xmlns:a16="http://schemas.microsoft.com/office/drawing/2014/main" val="4135850800"/>
                  </a:ext>
                </a:extLst>
              </a:tr>
              <a:tr h="503742">
                <a:tc>
                  <a:txBody>
                    <a:bodyPr/>
                    <a:lstStyle/>
                    <a:p>
                      <a:r>
                        <a:rPr lang="en-US" dirty="0"/>
                        <a:t>5. The lighter the </a:t>
                      </a:r>
                      <a:r>
                        <a:rPr lang="en-US" dirty="0" err="1"/>
                        <a:t>colour</a:t>
                      </a:r>
                      <a:r>
                        <a:rPr lang="en-US" dirty="0"/>
                        <a:t> of the lava, the runnier it is.</a:t>
                      </a:r>
                      <a:endParaRPr lang="en-US" b="0" dirty="0"/>
                    </a:p>
                  </a:txBody>
                  <a:tcPr/>
                </a:tc>
                <a:tc>
                  <a:txBody>
                    <a:bodyPr/>
                    <a:lstStyle/>
                    <a:p>
                      <a:r>
                        <a:rPr lang="en-US" dirty="0"/>
                        <a:t>True</a:t>
                      </a:r>
                    </a:p>
                  </a:txBody>
                  <a:tcPr/>
                </a:tc>
                <a:tc>
                  <a:txBody>
                    <a:bodyPr/>
                    <a:lstStyle/>
                    <a:p>
                      <a:r>
                        <a:rPr lang="en-US" dirty="0"/>
                        <a:t>F</a:t>
                      </a:r>
                    </a:p>
                  </a:txBody>
                  <a:tcPr/>
                </a:tc>
                <a:extLst>
                  <a:ext uri="{0D108BD9-81ED-4DB2-BD59-A6C34878D82A}">
                    <a16:rowId xmlns:a16="http://schemas.microsoft.com/office/drawing/2014/main" val="97375797"/>
                  </a:ext>
                </a:extLst>
              </a:tr>
            </a:tbl>
          </a:graphicData>
        </a:graphic>
      </p:graphicFrame>
    </p:spTree>
    <p:extLst>
      <p:ext uri="{BB962C8B-B14F-4D97-AF65-F5344CB8AC3E}">
        <p14:creationId xmlns:p14="http://schemas.microsoft.com/office/powerpoint/2010/main" val="2495342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57745" y="5793852"/>
            <a:ext cx="4739529" cy="779929"/>
          </a:xfrm>
        </p:spPr>
        <p:txBody>
          <a:bodyPr/>
          <a:lstStyle/>
          <a:p>
            <a:pPr eaLnBrk="1" hangingPunct="1"/>
            <a:r>
              <a:rPr lang="en-GB" altLang="en-US" sz="1600" dirty="0">
                <a:solidFill>
                  <a:schemeClr val="tx1"/>
                </a:solidFill>
                <a:latin typeface="+mn-lt"/>
              </a:rPr>
              <a:t>U.S. Geological Survey scientist examines </a:t>
            </a:r>
            <a:r>
              <a:rPr lang="en-IE" altLang="en-US" sz="1600" dirty="0">
                <a:solidFill>
                  <a:schemeClr val="tx1"/>
                </a:solidFill>
                <a:latin typeface="+mn-lt"/>
              </a:rPr>
              <a:t>volcanic bombs </a:t>
            </a:r>
            <a:r>
              <a:rPr lang="en-GB" altLang="en-US" sz="1600" dirty="0">
                <a:solidFill>
                  <a:schemeClr val="tx1"/>
                </a:solidFill>
                <a:latin typeface="+mn-lt"/>
              </a:rPr>
              <a:t>from </a:t>
            </a:r>
            <a:r>
              <a:rPr lang="en-IE" altLang="en-US" sz="1600" dirty="0">
                <a:solidFill>
                  <a:schemeClr val="tx1"/>
                </a:solidFill>
                <a:latin typeface="+mn-lt"/>
              </a:rPr>
              <a:t>Mount St. Helens </a:t>
            </a:r>
            <a:r>
              <a:rPr lang="en-GB" altLang="en-US" sz="1600" dirty="0">
                <a:solidFill>
                  <a:schemeClr val="tx1"/>
                </a:solidFill>
                <a:latin typeface="+mn-lt"/>
              </a:rPr>
              <a:t>eruption.</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45" y="2555174"/>
            <a:ext cx="4739529" cy="323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504825" y="733964"/>
            <a:ext cx="11182350" cy="87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IE" altLang="en-US" sz="3600" dirty="0">
                <a:solidFill>
                  <a:schemeClr val="bg1"/>
                </a:solidFill>
                <a:latin typeface="+mj-lt"/>
              </a:rPr>
              <a:t>Tephra - Bombs</a:t>
            </a:r>
          </a:p>
        </p:txBody>
      </p:sp>
      <p:sp>
        <p:nvSpPr>
          <p:cNvPr id="39941" name="Text Box 5"/>
          <p:cNvSpPr txBox="1">
            <a:spLocks noChangeArrowheads="1"/>
          </p:cNvSpPr>
          <p:nvPr/>
        </p:nvSpPr>
        <p:spPr bwMode="auto">
          <a:xfrm>
            <a:off x="6886254" y="3235794"/>
            <a:ext cx="4348001" cy="2323713"/>
          </a:xfrm>
          <a:prstGeom prst="rect">
            <a:avLst/>
          </a:prstGeom>
          <a:solidFill>
            <a:schemeClr val="accent1">
              <a:lumMod val="60000"/>
              <a:lumOff val="40000"/>
            </a:scheme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2400" b="1" dirty="0">
                <a:solidFill>
                  <a:schemeClr val="tx2"/>
                </a:solidFill>
                <a:latin typeface="+mn-lt"/>
              </a:rPr>
              <a:t>Fact:</a:t>
            </a:r>
            <a:r>
              <a:rPr lang="en-US" altLang="en-US" sz="2400" dirty="0">
                <a:solidFill>
                  <a:schemeClr val="tx2"/>
                </a:solidFill>
                <a:latin typeface="+mn-lt"/>
              </a:rPr>
              <a:t> </a:t>
            </a:r>
          </a:p>
          <a:p>
            <a:pPr>
              <a:spcBef>
                <a:spcPct val="0"/>
              </a:spcBef>
              <a:spcAft>
                <a:spcPts val="600"/>
              </a:spcAft>
              <a:buNone/>
            </a:pPr>
            <a:r>
              <a:rPr lang="en-US" altLang="en-US" sz="2400" dirty="0">
                <a:solidFill>
                  <a:schemeClr val="tx2"/>
                </a:solidFill>
                <a:latin typeface="+mn-lt"/>
              </a:rPr>
              <a:t>When</a:t>
            </a:r>
            <a:r>
              <a:rPr lang="en-US" altLang="en-US" sz="4400" dirty="0">
                <a:solidFill>
                  <a:schemeClr val="tx2"/>
                </a:solidFill>
                <a:latin typeface="+mn-lt"/>
              </a:rPr>
              <a:t> </a:t>
            </a:r>
            <a:r>
              <a:rPr lang="en-US" altLang="en-US" sz="2400" dirty="0">
                <a:solidFill>
                  <a:schemeClr val="tx2"/>
                </a:solidFill>
                <a:latin typeface="+mn-lt"/>
              </a:rPr>
              <a:t>Mount Kelud in East Java erupted on 14/2/14 it sent bombs</a:t>
            </a:r>
          </a:p>
          <a:p>
            <a:pPr>
              <a:spcBef>
                <a:spcPct val="0"/>
              </a:spcBef>
              <a:spcAft>
                <a:spcPts val="600"/>
              </a:spcAft>
              <a:buNone/>
            </a:pPr>
            <a:r>
              <a:rPr lang="en-US" altLang="en-US" sz="2400" dirty="0">
                <a:solidFill>
                  <a:schemeClr val="tx2"/>
                </a:solidFill>
                <a:latin typeface="+mn-lt"/>
              </a:rPr>
              <a:t>flying 10 miles into the air!</a:t>
            </a:r>
          </a:p>
        </p:txBody>
      </p:sp>
    </p:spTree>
    <p:extLst>
      <p:ext uri="{BB962C8B-B14F-4D97-AF65-F5344CB8AC3E}">
        <p14:creationId xmlns:p14="http://schemas.microsoft.com/office/powerpoint/2010/main" val="1831059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91616" y="1507975"/>
            <a:ext cx="7008769" cy="5040348"/>
          </a:xfrm>
          <a:prstGeom prst="rect">
            <a:avLst/>
          </a:prstGeom>
        </p:spPr>
      </p:pic>
      <p:sp>
        <p:nvSpPr>
          <p:cNvPr id="2" name="Title 1"/>
          <p:cNvSpPr>
            <a:spLocks noGrp="1"/>
          </p:cNvSpPr>
          <p:nvPr>
            <p:ph type="title"/>
          </p:nvPr>
        </p:nvSpPr>
        <p:spPr>
          <a:xfrm>
            <a:off x="476250" y="600986"/>
            <a:ext cx="11239500" cy="706964"/>
          </a:xfrm>
        </p:spPr>
        <p:txBody>
          <a:bodyPr/>
          <a:lstStyle/>
          <a:p>
            <a:pPr algn="ctr"/>
            <a:r>
              <a:rPr lang="en-IE" dirty="0"/>
              <a:t>Volcanic hazards</a:t>
            </a:r>
          </a:p>
        </p:txBody>
      </p:sp>
    </p:spTree>
    <p:extLst>
      <p:ext uri="{BB962C8B-B14F-4D97-AF65-F5344CB8AC3E}">
        <p14:creationId xmlns:p14="http://schemas.microsoft.com/office/powerpoint/2010/main" val="3039329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6726" y="773643"/>
            <a:ext cx="11229974" cy="706964"/>
          </a:xfrm>
        </p:spPr>
        <p:txBody>
          <a:bodyPr/>
          <a:lstStyle/>
          <a:p>
            <a:pPr algn="ctr" eaLnBrk="1" hangingPunct="1"/>
            <a:r>
              <a:rPr lang="en-IE" altLang="en-US" dirty="0"/>
              <a:t>Pyroclastic Flow</a:t>
            </a:r>
            <a:endParaRPr lang="en-GB" altLang="en-US" dirty="0"/>
          </a:p>
        </p:txBody>
      </p:sp>
      <p:sp>
        <p:nvSpPr>
          <p:cNvPr id="2" name="Content Placeholder 1"/>
          <p:cNvSpPr>
            <a:spLocks noGrp="1"/>
          </p:cNvSpPr>
          <p:nvPr>
            <p:ph idx="1"/>
          </p:nvPr>
        </p:nvSpPr>
        <p:spPr>
          <a:xfrm>
            <a:off x="845127" y="2372592"/>
            <a:ext cx="10501745" cy="1266536"/>
          </a:xfrm>
        </p:spPr>
        <p:txBody>
          <a:bodyPr>
            <a:normAutofit/>
          </a:bodyPr>
          <a:lstStyle/>
          <a:p>
            <a:r>
              <a:rPr lang="en-US" sz="2800" dirty="0"/>
              <a:t>A mixture of hot lava, ash and volcanic gases that travel down a volcano at great speeds (200 to 700 km/h). </a:t>
            </a:r>
          </a:p>
          <a:p>
            <a:pPr marL="0" indent="0">
              <a:buNone/>
            </a:pPr>
            <a:endParaRPr lang="en-IE" dirty="0"/>
          </a:p>
        </p:txBody>
      </p:sp>
      <p:pic>
        <p:nvPicPr>
          <p:cNvPr id="2050" name="Picture 2" descr="Pyroclastic Flow at Mt. Pinatubo, 1991 - Imgur">
            <a:extLst>
              <a:ext uri="{FF2B5EF4-FFF2-40B4-BE49-F238E27FC236}">
                <a16:creationId xmlns:a16="http://schemas.microsoft.com/office/drawing/2014/main" id="{5BFF6037-72CB-4656-9C39-68FEAF702B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8916" y="3429000"/>
            <a:ext cx="43434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4C05AD-54FE-4B83-9FDB-D160012490EE}"/>
              </a:ext>
            </a:extLst>
          </p:cNvPr>
          <p:cNvSpPr/>
          <p:nvPr/>
        </p:nvSpPr>
        <p:spPr>
          <a:xfrm>
            <a:off x="1444632" y="6324600"/>
            <a:ext cx="4357684" cy="369332"/>
          </a:xfrm>
          <a:prstGeom prst="rect">
            <a:avLst/>
          </a:prstGeom>
        </p:spPr>
        <p:txBody>
          <a:bodyPr wrap="square">
            <a:spAutoFit/>
          </a:bodyPr>
          <a:lstStyle/>
          <a:p>
            <a:pPr algn="ctr"/>
            <a:r>
              <a:rPr lang="en-IE" altLang="en-US" dirty="0"/>
              <a:t>Mount Pinatubo, </a:t>
            </a:r>
            <a:r>
              <a:rPr lang="en-IE" altLang="en-US" dirty="0" err="1"/>
              <a:t>Phillipines</a:t>
            </a:r>
            <a:r>
              <a:rPr lang="en-IE" altLang="en-US" dirty="0"/>
              <a:t>, 1991</a:t>
            </a:r>
            <a:endParaRPr lang="en-IE" dirty="0"/>
          </a:p>
        </p:txBody>
      </p:sp>
      <p:pic>
        <p:nvPicPr>
          <p:cNvPr id="2052" name="Picture 4" descr="Pyroclastic flows descend the south eastern flank of Mayon Volcano, Philippines, during its 1984 eruption">
            <a:extLst>
              <a:ext uri="{FF2B5EF4-FFF2-40B4-BE49-F238E27FC236}">
                <a16:creationId xmlns:a16="http://schemas.microsoft.com/office/drawing/2014/main" id="{55565216-39AC-4C7E-A088-9C89537DD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053" y="3429000"/>
            <a:ext cx="4637082"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6F940F-0F62-4795-AE1F-E8277809DE53}"/>
              </a:ext>
            </a:extLst>
          </p:cNvPr>
          <p:cNvSpPr/>
          <p:nvPr/>
        </p:nvSpPr>
        <p:spPr>
          <a:xfrm>
            <a:off x="6256053" y="6324600"/>
            <a:ext cx="4637082" cy="369332"/>
          </a:xfrm>
          <a:prstGeom prst="rect">
            <a:avLst/>
          </a:prstGeom>
        </p:spPr>
        <p:txBody>
          <a:bodyPr wrap="square">
            <a:spAutoFit/>
          </a:bodyPr>
          <a:lstStyle/>
          <a:p>
            <a:pPr algn="ctr"/>
            <a:r>
              <a:rPr lang="en-IE" altLang="en-US" dirty="0" err="1"/>
              <a:t>Mayon</a:t>
            </a:r>
            <a:r>
              <a:rPr lang="en-IE" altLang="en-US" dirty="0"/>
              <a:t> Volcano, </a:t>
            </a:r>
            <a:r>
              <a:rPr lang="en-IE" altLang="en-US" dirty="0" err="1"/>
              <a:t>Phillipines</a:t>
            </a:r>
            <a:r>
              <a:rPr lang="en-IE" altLang="en-US" dirty="0"/>
              <a:t>, 1984</a:t>
            </a:r>
            <a:endParaRPr lang="en-IE" dirty="0"/>
          </a:p>
        </p:txBody>
      </p:sp>
    </p:spTree>
    <p:extLst>
      <p:ext uri="{BB962C8B-B14F-4D97-AF65-F5344CB8AC3E}">
        <p14:creationId xmlns:p14="http://schemas.microsoft.com/office/powerpoint/2010/main" val="18103276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76250" y="754593"/>
            <a:ext cx="11220450" cy="706964"/>
          </a:xfrm>
        </p:spPr>
        <p:txBody>
          <a:bodyPr/>
          <a:lstStyle/>
          <a:p>
            <a:pPr algn="ctr" eaLnBrk="1" hangingPunct="1"/>
            <a:r>
              <a:rPr lang="en-IE" altLang="en-US" dirty="0"/>
              <a:t>Lahar</a:t>
            </a:r>
            <a:endParaRPr lang="en-GB" alt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461834"/>
            <a:ext cx="2417884" cy="363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ChangeArrowheads="1"/>
          </p:cNvSpPr>
          <p:nvPr/>
        </p:nvSpPr>
        <p:spPr bwMode="auto">
          <a:xfrm>
            <a:off x="4352925" y="3187556"/>
            <a:ext cx="6583829" cy="254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endParaRPr lang="en-GB" altLang="en-US" sz="2800" dirty="0">
              <a:latin typeface="+mn-lt"/>
              <a:cs typeface="Times New Roman" panose="02020603050405020304" pitchFamily="18" charset="0"/>
            </a:endParaRPr>
          </a:p>
        </p:txBody>
      </p:sp>
      <p:sp>
        <p:nvSpPr>
          <p:cNvPr id="2" name="TextBox 1"/>
          <p:cNvSpPr txBox="1"/>
          <p:nvPr/>
        </p:nvSpPr>
        <p:spPr>
          <a:xfrm>
            <a:off x="866775" y="6092863"/>
            <a:ext cx="2867025" cy="646331"/>
          </a:xfrm>
          <a:prstGeom prst="rect">
            <a:avLst/>
          </a:prstGeom>
          <a:noFill/>
        </p:spPr>
        <p:txBody>
          <a:bodyPr wrap="square" rtlCol="0">
            <a:spAutoFit/>
          </a:bodyPr>
          <a:lstStyle/>
          <a:p>
            <a:r>
              <a:rPr lang="en-US" altLang="en-US" dirty="0" err="1">
                <a:cs typeface="Times New Roman" panose="02020603050405020304" pitchFamily="18" charset="0"/>
              </a:rPr>
              <a:t>Nevado</a:t>
            </a:r>
            <a:r>
              <a:rPr lang="en-US" altLang="en-US" dirty="0">
                <a:cs typeface="Times New Roman" panose="02020603050405020304" pitchFamily="18" charset="0"/>
              </a:rPr>
              <a:t> del Ruiz lahar in Colombia in 1985</a:t>
            </a:r>
            <a:endParaRPr lang="en-IE" dirty="0"/>
          </a:p>
        </p:txBody>
      </p:sp>
      <p:sp>
        <p:nvSpPr>
          <p:cNvPr id="6" name="Content Placeholder 1">
            <a:extLst>
              <a:ext uri="{FF2B5EF4-FFF2-40B4-BE49-F238E27FC236}">
                <a16:creationId xmlns:a16="http://schemas.microsoft.com/office/drawing/2014/main" id="{2E84F8CE-93FA-4D07-9C35-0317CB27C30E}"/>
              </a:ext>
            </a:extLst>
          </p:cNvPr>
          <p:cNvSpPr txBox="1">
            <a:spLocks/>
          </p:cNvSpPr>
          <p:nvPr/>
        </p:nvSpPr>
        <p:spPr>
          <a:xfrm>
            <a:off x="4229100" y="3085453"/>
            <a:ext cx="7349284" cy="34163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eaLnBrk="1" hangingPunct="1"/>
            <a:r>
              <a:rPr lang="en-GB" altLang="en-US" sz="2800" dirty="0">
                <a:latin typeface="+mn-lt"/>
                <a:cs typeface="Times New Roman" panose="02020603050405020304" pitchFamily="18" charset="0"/>
              </a:rPr>
              <a:t>volcanic mudflow</a:t>
            </a:r>
          </a:p>
          <a:p>
            <a:r>
              <a:rPr lang="en-US" sz="2800" dirty="0">
                <a:latin typeface="+mn-lt"/>
              </a:rPr>
              <a:t>caused by prolonged rain-fall or melting of snow and ice</a:t>
            </a:r>
            <a:endParaRPr lang="en-IE" sz="2800" dirty="0">
              <a:latin typeface="+mn-lt"/>
            </a:endParaRPr>
          </a:p>
          <a:p>
            <a:pPr eaLnBrk="1" hangingPunct="1"/>
            <a:r>
              <a:rPr lang="en-GB" altLang="en-US" sz="2800" dirty="0">
                <a:latin typeface="+mn-lt"/>
                <a:cs typeface="Times New Roman" panose="02020603050405020304" pitchFamily="18" charset="0"/>
              </a:rPr>
              <a:t>can flow down slopes at speeds of up to </a:t>
            </a:r>
            <a:r>
              <a:rPr lang="en-GB" altLang="en-US" sz="2800" dirty="0" smtClean="0">
                <a:latin typeface="+mn-lt"/>
                <a:cs typeface="Times New Roman" panose="02020603050405020304" pitchFamily="18" charset="0"/>
              </a:rPr>
              <a:t>200 km/hr</a:t>
            </a:r>
            <a:endParaRPr lang="en-GB" altLang="en-US" sz="2800" dirty="0">
              <a:latin typeface="+mn-lt"/>
              <a:cs typeface="Times New Roman" panose="02020603050405020304" pitchFamily="18" charset="0"/>
            </a:endParaRPr>
          </a:p>
          <a:p>
            <a:endParaRPr lang="en-US" sz="2800" dirty="0"/>
          </a:p>
          <a:p>
            <a:pPr marL="457200" lvl="1" indent="0">
              <a:buNone/>
            </a:pPr>
            <a:endParaRPr lang="en-US" sz="2600" dirty="0"/>
          </a:p>
          <a:p>
            <a:endParaRPr lang="en-IE" dirty="0"/>
          </a:p>
        </p:txBody>
      </p:sp>
    </p:spTree>
    <p:extLst>
      <p:ext uri="{BB962C8B-B14F-4D97-AF65-F5344CB8AC3E}">
        <p14:creationId xmlns:p14="http://schemas.microsoft.com/office/powerpoint/2010/main" val="488040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0" fill="hold"/>
                                        <p:tgtEl>
                                          <p:spTgt spid="15363"/>
                                        </p:tgtEl>
                                        <p:attrNameLst>
                                          <p:attrName>ppt_x</p:attrName>
                                        </p:attrNameLst>
                                      </p:cBhvr>
                                      <p:tavLst>
                                        <p:tav tm="0">
                                          <p:val>
                                            <p:strVal val="0-#ppt_w/2"/>
                                          </p:val>
                                        </p:tav>
                                        <p:tav tm="100000">
                                          <p:val>
                                            <p:strVal val="#ppt_x"/>
                                          </p:val>
                                        </p:tav>
                                      </p:tavLst>
                                    </p:anim>
                                    <p:anim calcmode="lin" valueType="num">
                                      <p:cBhvr additive="base">
                                        <p:cTn id="8" dur="50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15364">
                                            <p:txEl>
                                              <p:pRg st="0" end="0"/>
                                            </p:txEl>
                                          </p:spTgt>
                                        </p:tgtEl>
                                        <p:attrNameLst>
                                          <p:attrName>style.visibility</p:attrName>
                                        </p:attrNameLst>
                                      </p:cBhvr>
                                      <p:to>
                                        <p:strVal val="visible"/>
                                      </p:to>
                                    </p:set>
                                    <p:anim calcmode="lin" valueType="num">
                                      <p:cBhvr additive="base">
                                        <p:cTn id="13" dur="500" fill="hold"/>
                                        <p:tgtEl>
                                          <p:spTgt spid="1536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36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en-IE" altLang="en-US" dirty="0"/>
              <a:t>Cross section of a volcano</a:t>
            </a:r>
            <a:endParaRPr lang="en-GB" altLang="en-US" dirty="0"/>
          </a:p>
        </p:txBody>
      </p:sp>
      <p:pic>
        <p:nvPicPr>
          <p:cNvPr id="59397" name="Picture 5" descr="http://www.eahall.pvusd.net/staff/Cloud/images/VolcanoStructure.jpg"/>
          <p:cNvPicPr>
            <a:picLocks noGrp="1" noChangeAspect="1" noChangeArrowheads="1"/>
          </p:cNvPicPr>
          <p:nvPr>
            <p:ph type="clipArt" sz="half" idx="2"/>
          </p:nvPr>
        </p:nvPicPr>
        <p:blipFill rotWithShape="1">
          <a:blip r:embed="rId2" r:link="rId3">
            <a:extLst>
              <a:ext uri="{28A0092B-C50C-407E-A947-70E740481C1C}">
                <a14:useLocalDpi xmlns:a14="http://schemas.microsoft.com/office/drawing/2010/main" val="0"/>
              </a:ext>
            </a:extLst>
          </a:blip>
          <a:srcRect b="11658"/>
          <a:stretch/>
        </p:blipFill>
        <p:spPr>
          <a:xfrm>
            <a:off x="2586823" y="2293257"/>
            <a:ext cx="6248748" cy="4264396"/>
          </a:xfrm>
          <a:noFill/>
        </p:spPr>
      </p:pic>
    </p:spTree>
    <p:extLst>
      <p:ext uri="{BB962C8B-B14F-4D97-AF65-F5344CB8AC3E}">
        <p14:creationId xmlns:p14="http://schemas.microsoft.com/office/powerpoint/2010/main" val="35270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0-#ppt_w/2"/>
                                          </p:val>
                                        </p:tav>
                                        <p:tav tm="100000">
                                          <p:val>
                                            <p:strVal val="#ppt_x"/>
                                          </p:val>
                                        </p:tav>
                                      </p:tavLst>
                                    </p:anim>
                                    <p:anim calcmode="lin" valueType="num">
                                      <p:cBhvr additive="base">
                                        <p:cTn id="8" dur="500" fill="hold"/>
                                        <p:tgtEl>
                                          <p:spTgt spid="59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9397"/>
                                        </p:tgtEl>
                                        <p:attrNameLst>
                                          <p:attrName>style.visibility</p:attrName>
                                        </p:attrNameLst>
                                      </p:cBhvr>
                                      <p:to>
                                        <p:strVal val="visible"/>
                                      </p:to>
                                    </p:set>
                                    <p:anim calcmode="lin" valueType="num">
                                      <p:cBhvr additive="base">
                                        <p:cTn id="13" dur="500" fill="hold"/>
                                        <p:tgtEl>
                                          <p:spTgt spid="59397"/>
                                        </p:tgtEl>
                                        <p:attrNameLst>
                                          <p:attrName>ppt_x</p:attrName>
                                        </p:attrNameLst>
                                      </p:cBhvr>
                                      <p:tavLst>
                                        <p:tav tm="0">
                                          <p:val>
                                            <p:strVal val="1+#ppt_w/2"/>
                                          </p:val>
                                        </p:tav>
                                        <p:tav tm="100000">
                                          <p:val>
                                            <p:strVal val="#ppt_x"/>
                                          </p:val>
                                        </p:tav>
                                      </p:tavLst>
                                    </p:anim>
                                    <p:anim calcmode="lin" valueType="num">
                                      <p:cBhvr additive="base">
                                        <p:cTn id="14"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17" y="609600"/>
            <a:ext cx="11240655" cy="1143000"/>
          </a:xfrm>
        </p:spPr>
        <p:txBody>
          <a:bodyPr/>
          <a:lstStyle/>
          <a:p>
            <a:pPr algn="ctr"/>
            <a:r>
              <a:rPr lang="en-IE" dirty="0"/>
              <a:t>Magma Chamber</a:t>
            </a:r>
          </a:p>
        </p:txBody>
      </p:sp>
      <p:sp>
        <p:nvSpPr>
          <p:cNvPr id="3" name="Text Placeholder 2"/>
          <p:cNvSpPr>
            <a:spLocks noGrp="1"/>
          </p:cNvSpPr>
          <p:nvPr>
            <p:ph type="body" sz="half" idx="1"/>
          </p:nvPr>
        </p:nvSpPr>
        <p:spPr>
          <a:xfrm>
            <a:off x="914400" y="2656767"/>
            <a:ext cx="5080000" cy="2915396"/>
          </a:xfrm>
        </p:spPr>
        <p:txBody>
          <a:bodyPr>
            <a:normAutofit/>
          </a:bodyPr>
          <a:lstStyle/>
          <a:p>
            <a:r>
              <a:rPr lang="en-IE" sz="2800" dirty="0"/>
              <a:t>The ring </a:t>
            </a:r>
            <a:r>
              <a:rPr lang="en-IE" sz="2800" dirty="0" smtClean="0"/>
              <a:t>dykes </a:t>
            </a:r>
            <a:r>
              <a:rPr lang="en-IE" sz="2800" dirty="0"/>
              <a:t>of </a:t>
            </a:r>
            <a:r>
              <a:rPr lang="en-IE" sz="2800" dirty="0" err="1"/>
              <a:t>Slieve</a:t>
            </a:r>
            <a:r>
              <a:rPr lang="en-IE" sz="2800" dirty="0"/>
              <a:t> </a:t>
            </a:r>
            <a:r>
              <a:rPr lang="en-IE" sz="2800" dirty="0" err="1"/>
              <a:t>Gullion</a:t>
            </a:r>
            <a:r>
              <a:rPr lang="en-IE" sz="2800" dirty="0"/>
              <a:t>  and Cooley </a:t>
            </a:r>
            <a:r>
              <a:rPr lang="en-IE" sz="2800" dirty="0" smtClean="0"/>
              <a:t>were </a:t>
            </a:r>
            <a:r>
              <a:rPr lang="en-IE" sz="2800" dirty="0"/>
              <a:t>formed by the collapse of the magma chamber </a:t>
            </a:r>
            <a:r>
              <a:rPr lang="en-IE" sz="2800" dirty="0" smtClean="0"/>
              <a:t>underneath.</a:t>
            </a:r>
            <a:endParaRPr lang="en-IE" sz="2800" dirty="0"/>
          </a:p>
        </p:txBody>
      </p:sp>
      <p:pic>
        <p:nvPicPr>
          <p:cNvPr id="5" name="Online Image Placeholder 4"/>
          <p:cNvPicPr>
            <a:picLocks noGrp="1" noChangeAspect="1"/>
          </p:cNvPicPr>
          <p:nvPr>
            <p:ph type="clipArt" sz="half" idx="2"/>
          </p:nvPr>
        </p:nvPicPr>
        <p:blipFill>
          <a:blip r:embed="rId2"/>
          <a:stretch>
            <a:fillRect/>
          </a:stretch>
        </p:blipFill>
        <p:spPr>
          <a:xfrm>
            <a:off x="6317673" y="2656767"/>
            <a:ext cx="5080000" cy="3591633"/>
          </a:xfrm>
          <a:prstGeom prst="rect">
            <a:avLst/>
          </a:prstGeom>
        </p:spPr>
      </p:pic>
    </p:spTree>
    <p:extLst>
      <p:ext uri="{BB962C8B-B14F-4D97-AF65-F5344CB8AC3E}">
        <p14:creationId xmlns:p14="http://schemas.microsoft.com/office/powerpoint/2010/main" val="11951128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nvSpPr>
        <p:spPr>
          <a:xfrm>
            <a:off x="754743" y="476671"/>
            <a:ext cx="5845313" cy="1990757"/>
          </a:xfrm>
          <a:prstGeom prst="rect">
            <a:avLst/>
          </a:prstGeom>
        </p:spPr>
        <p:txBody>
          <a:bodyPr vert="horz" lIns="91440" tIns="45720" rIns="91440" bIns="45720" rtlCol="0" anchor="ctr">
            <a:normAutofit fontScale="85000" lnSpcReduction="10000"/>
            <a:scene3d>
              <a:camera prst="orthographicFront"/>
              <a:lightRig rig="chilly" dir="t"/>
            </a:scene3d>
            <a:sp3d extrusionH="57150" contourW="12700" prstMaterial="plastic">
              <a:bevelT w="114300" h="69850" prst="riblet"/>
              <a:bevelB h="38100" prst="riblet"/>
              <a:contourClr>
                <a:schemeClr val="accent4">
                  <a:lumMod val="60000"/>
                  <a:lumOff val="40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IE" sz="5400" b="1" dirty="0">
                <a:ln>
                  <a:solidFill>
                    <a:srgbClr val="2A2035"/>
                  </a:solidFill>
                </a:ln>
                <a:solidFill>
                  <a:srgbClr val="2A2035"/>
                </a:solidFill>
                <a:effectLst>
                  <a:glow rad="38100">
                    <a:srgbClr val="FF6600">
                      <a:alpha val="75000"/>
                    </a:srgbClr>
                  </a:glow>
                </a:effectLst>
              </a:rPr>
              <a:t>Activity 2</a:t>
            </a:r>
          </a:p>
          <a:p>
            <a:pPr algn="ctr"/>
            <a:endParaRPr lang="en-IE" sz="5400" b="1" dirty="0">
              <a:ln>
                <a:solidFill>
                  <a:srgbClr val="2A2035"/>
                </a:solidFill>
              </a:ln>
              <a:solidFill>
                <a:srgbClr val="2A2035"/>
              </a:solidFill>
              <a:effectLst>
                <a:glow rad="38100">
                  <a:srgbClr val="FF6600">
                    <a:alpha val="75000"/>
                  </a:srgbClr>
                </a:glow>
              </a:effectLst>
            </a:endParaRPr>
          </a:p>
          <a:p>
            <a:pPr algn="ctr"/>
            <a:r>
              <a:rPr lang="en-IE" sz="5400" b="1" dirty="0">
                <a:ln>
                  <a:solidFill>
                    <a:srgbClr val="2A2035"/>
                  </a:solidFill>
                </a:ln>
                <a:solidFill>
                  <a:srgbClr val="2A2035"/>
                </a:solidFill>
                <a:effectLst>
                  <a:glow rad="38100">
                    <a:srgbClr val="FF6600">
                      <a:alpha val="75000"/>
                    </a:srgbClr>
                  </a:glow>
                </a:effectLst>
              </a:rPr>
              <a:t>Rock identification</a:t>
            </a:r>
          </a:p>
        </p:txBody>
      </p:sp>
      <p:graphicFrame>
        <p:nvGraphicFramePr>
          <p:cNvPr id="14" name="Diagram 13"/>
          <p:cNvGraphicFramePr/>
          <p:nvPr>
            <p:extLst>
              <p:ext uri="{D42A27DB-BD31-4B8C-83A1-F6EECF244321}">
                <p14:modId xmlns:p14="http://schemas.microsoft.com/office/powerpoint/2010/main" val="206769517"/>
              </p:ext>
            </p:extLst>
          </p:nvPr>
        </p:nvGraphicFramePr>
        <p:xfrm>
          <a:off x="6705600" y="0"/>
          <a:ext cx="37338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160176" y="3014953"/>
            <a:ext cx="3751348" cy="1754326"/>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Be a Rock </a:t>
            </a:r>
          </a:p>
          <a:p>
            <a:pPr algn="ctr"/>
            <a:r>
              <a:rPr lang="en-US" sz="5400" dirty="0">
                <a:ln w="0"/>
                <a:solidFill>
                  <a:schemeClr val="accent1"/>
                </a:solidFill>
                <a:effectLst>
                  <a:outerShdw blurRad="38100" dist="25400" dir="5400000" algn="ctr" rotWithShape="0">
                    <a:srgbClr val="6E747A">
                      <a:alpha val="43000"/>
                    </a:srgbClr>
                  </a:outerShdw>
                </a:effectLst>
              </a:rPr>
              <a:t>D</a:t>
            </a:r>
            <a:r>
              <a:rPr lang="en-US" sz="5400" b="0" cap="none" spc="0" dirty="0">
                <a:ln w="0"/>
                <a:solidFill>
                  <a:schemeClr val="accent1"/>
                </a:solidFill>
                <a:effectLst>
                  <a:outerShdw blurRad="38100" dist="25400" dir="5400000" algn="ctr" rotWithShape="0">
                    <a:srgbClr val="6E747A">
                      <a:alpha val="43000"/>
                    </a:srgbClr>
                  </a:outerShdw>
                </a:effectLst>
              </a:rPr>
              <a:t>etective</a:t>
            </a:r>
          </a:p>
        </p:txBody>
      </p:sp>
      <p:pic>
        <p:nvPicPr>
          <p:cNvPr id="6" name="Picture 5"/>
          <p:cNvPicPr>
            <a:picLocks noChangeAspect="1"/>
          </p:cNvPicPr>
          <p:nvPr/>
        </p:nvPicPr>
        <p:blipFill>
          <a:blip r:embed="rId7"/>
          <a:stretch>
            <a:fillRect/>
          </a:stretch>
        </p:blipFill>
        <p:spPr>
          <a:xfrm>
            <a:off x="131663" y="2810801"/>
            <a:ext cx="2028513" cy="2162629"/>
          </a:xfrm>
          <a:prstGeom prst="rect">
            <a:avLst/>
          </a:prstGeom>
        </p:spPr>
      </p:pic>
    </p:spTree>
    <p:extLst>
      <p:ext uri="{BB962C8B-B14F-4D97-AF65-F5344CB8AC3E}">
        <p14:creationId xmlns:p14="http://schemas.microsoft.com/office/powerpoint/2010/main" val="38632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8A120AD0-EF28-2344-8717-FBB190CC186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C2034ECE-0A50-0E41-A986-9C854622358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F257238D-BA36-C34C-B84D-83CFA5B214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935839D9-CEFF-D04E-92D0-AF9AE0A6C48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A9C1176C-090C-7F48-8AC0-4C57C1EEC4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1818" y="2099733"/>
            <a:ext cx="11268363" cy="2677648"/>
          </a:xfrm>
        </p:spPr>
        <p:txBody>
          <a:bodyPr/>
          <a:lstStyle/>
          <a:p>
            <a:pPr algn="ctr"/>
            <a:r>
              <a:rPr lang="en-IE" dirty="0">
                <a:solidFill>
                  <a:schemeClr val="accent2"/>
                </a:solidFill>
              </a:rPr>
              <a:t>Volcanic activity in the Irish context</a:t>
            </a:r>
            <a:br>
              <a:rPr lang="en-IE" dirty="0">
                <a:solidFill>
                  <a:schemeClr val="accent2"/>
                </a:solidFill>
              </a:rPr>
            </a:br>
            <a:endParaRPr lang="en-IE" dirty="0">
              <a:solidFill>
                <a:schemeClr val="accent2"/>
              </a:solidFill>
            </a:endParaRPr>
          </a:p>
        </p:txBody>
      </p:sp>
    </p:spTree>
    <p:extLst>
      <p:ext uri="{BB962C8B-B14F-4D97-AF65-F5344CB8AC3E}">
        <p14:creationId xmlns:p14="http://schemas.microsoft.com/office/powerpoint/2010/main" val="37069361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4E9700-C521-4E8B-8A50-22B87B9A20F3}"/>
              </a:ext>
            </a:extLst>
          </p:cNvPr>
          <p:cNvSpPr txBox="1"/>
          <p:nvPr/>
        </p:nvSpPr>
        <p:spPr>
          <a:xfrm>
            <a:off x="459259" y="1361661"/>
            <a:ext cx="2743200" cy="4308872"/>
          </a:xfrm>
          <a:prstGeom prst="rect">
            <a:avLst/>
          </a:prstGeom>
          <a:noFill/>
        </p:spPr>
        <p:txBody>
          <a:bodyPr wrap="square" rtlCol="0">
            <a:spAutoFit/>
          </a:bodyPr>
          <a:lstStyle/>
          <a:p>
            <a:pPr algn="ctr"/>
            <a:r>
              <a:rPr lang="en-US" sz="3200" dirty="0">
                <a:solidFill>
                  <a:schemeClr val="bg1"/>
                </a:solidFill>
              </a:rPr>
              <a:t>Using the legend,</a:t>
            </a:r>
          </a:p>
          <a:p>
            <a:pPr algn="ctr"/>
            <a:r>
              <a:rPr lang="en-US" sz="3200" dirty="0">
                <a:solidFill>
                  <a:schemeClr val="bg1"/>
                </a:solidFill>
              </a:rPr>
              <a:t>where do you find major volcanic rocks in Ireland?</a:t>
            </a:r>
          </a:p>
          <a:p>
            <a:endParaRPr lang="en-US" dirty="0"/>
          </a:p>
        </p:txBody>
      </p:sp>
      <p:pic>
        <p:nvPicPr>
          <p:cNvPr id="4" name="Picture 3">
            <a:extLst>
              <a:ext uri="{FF2B5EF4-FFF2-40B4-BE49-F238E27FC236}">
                <a16:creationId xmlns:a16="http://schemas.microsoft.com/office/drawing/2014/main" id="{D687DA68-C55C-4294-95AA-844551609AC6}"/>
              </a:ext>
            </a:extLst>
          </p:cNvPr>
          <p:cNvPicPr>
            <a:picLocks noChangeAspect="1"/>
          </p:cNvPicPr>
          <p:nvPr/>
        </p:nvPicPr>
        <p:blipFill>
          <a:blip r:embed="rId3"/>
          <a:stretch>
            <a:fillRect/>
          </a:stretch>
        </p:blipFill>
        <p:spPr>
          <a:xfrm>
            <a:off x="3524109" y="0"/>
            <a:ext cx="8667891" cy="6858000"/>
          </a:xfrm>
          <a:prstGeom prst="rect">
            <a:avLst/>
          </a:prstGeom>
        </p:spPr>
      </p:pic>
    </p:spTree>
    <p:extLst>
      <p:ext uri="{BB962C8B-B14F-4D97-AF65-F5344CB8AC3E}">
        <p14:creationId xmlns:p14="http://schemas.microsoft.com/office/powerpoint/2010/main" val="22697212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83CAB-AD6E-4C06-802A-45822F6CCBE8}"/>
              </a:ext>
            </a:extLst>
          </p:cNvPr>
          <p:cNvPicPr>
            <a:picLocks noChangeAspect="1"/>
          </p:cNvPicPr>
          <p:nvPr/>
        </p:nvPicPr>
        <p:blipFill rotWithShape="1">
          <a:blip r:embed="rId2"/>
          <a:srcRect l="37259"/>
          <a:stretch/>
        </p:blipFill>
        <p:spPr>
          <a:xfrm>
            <a:off x="5242363" y="0"/>
            <a:ext cx="5640125" cy="6858000"/>
          </a:xfrm>
          <a:prstGeom prst="rect">
            <a:avLst/>
          </a:prstGeom>
        </p:spPr>
      </p:pic>
      <p:sp>
        <p:nvSpPr>
          <p:cNvPr id="7" name="TextBox 6">
            <a:extLst>
              <a:ext uri="{FF2B5EF4-FFF2-40B4-BE49-F238E27FC236}">
                <a16:creationId xmlns:a16="http://schemas.microsoft.com/office/drawing/2014/main" id="{054E9700-C521-4E8B-8A50-22B87B9A20F3}"/>
              </a:ext>
            </a:extLst>
          </p:cNvPr>
          <p:cNvSpPr txBox="1"/>
          <p:nvPr/>
        </p:nvSpPr>
        <p:spPr>
          <a:xfrm>
            <a:off x="246743" y="615582"/>
            <a:ext cx="4870721" cy="20313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mn-ea"/>
                <a:cs typeface="+mn-cs"/>
              </a:rPr>
              <a:t>Where do we find Irish volcanic rocks?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Ordovician volcanic rocks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Carboniferous volcanic rocks</a:t>
            </a: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Paleocene volcanic rocks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E598001-D666-429E-B3FB-9B9C38A9AC49}"/>
              </a:ext>
            </a:extLst>
          </p:cNvPr>
          <p:cNvSpPr/>
          <p:nvPr/>
        </p:nvSpPr>
        <p:spPr>
          <a:xfrm rot="2503731">
            <a:off x="9004844" y="3511246"/>
            <a:ext cx="751996" cy="257689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4E6AFC8D-8F52-40E5-A2A2-795A1ACB314F}"/>
              </a:ext>
            </a:extLst>
          </p:cNvPr>
          <p:cNvSpPr/>
          <p:nvPr/>
        </p:nvSpPr>
        <p:spPr>
          <a:xfrm rot="2503731">
            <a:off x="7399257" y="4404249"/>
            <a:ext cx="645637" cy="666201"/>
          </a:xfrm>
          <a:prstGeom prst="ellipse">
            <a:avLst/>
          </a:prstGeom>
          <a:noFill/>
          <a:ln w="57150">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B50C694-3433-4EDA-93F9-B36250D2A35F}"/>
              </a:ext>
            </a:extLst>
          </p:cNvPr>
          <p:cNvSpPr/>
          <p:nvPr/>
        </p:nvSpPr>
        <p:spPr>
          <a:xfrm rot="20461831">
            <a:off x="8934893" y="170383"/>
            <a:ext cx="1338339" cy="1736012"/>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895C2C-0503-433A-9C83-FA85AD9BB581}"/>
              </a:ext>
            </a:extLst>
          </p:cNvPr>
          <p:cNvSpPr/>
          <p:nvPr/>
        </p:nvSpPr>
        <p:spPr>
          <a:xfrm rot="2503731">
            <a:off x="8687869" y="3267085"/>
            <a:ext cx="333216" cy="323829"/>
          </a:xfrm>
          <a:prstGeom prst="ellipse">
            <a:avLst/>
          </a:prstGeom>
          <a:noFill/>
          <a:ln w="57150">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345B726-974E-4557-A1D6-C0C4B832C922}"/>
              </a:ext>
            </a:extLst>
          </p:cNvPr>
          <p:cNvSpPr/>
          <p:nvPr/>
        </p:nvSpPr>
        <p:spPr>
          <a:xfrm rot="2503731">
            <a:off x="9234489" y="2643548"/>
            <a:ext cx="836279" cy="49518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951050E-7C7D-4782-850D-E09A4D885A12}"/>
              </a:ext>
            </a:extLst>
          </p:cNvPr>
          <p:cNvSpPr/>
          <p:nvPr/>
        </p:nvSpPr>
        <p:spPr>
          <a:xfrm rot="5400000">
            <a:off x="4339075" y="793107"/>
            <a:ext cx="202640" cy="104630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DF7BDDB-9D07-4FDC-955E-4A36CB8DBB4E}"/>
              </a:ext>
            </a:extLst>
          </p:cNvPr>
          <p:cNvSpPr/>
          <p:nvPr/>
        </p:nvSpPr>
        <p:spPr>
          <a:xfrm rot="5400000">
            <a:off x="4339075" y="1228763"/>
            <a:ext cx="202640" cy="1046303"/>
          </a:xfrm>
          <a:prstGeom prst="ellipse">
            <a:avLst/>
          </a:prstGeom>
          <a:noFill/>
          <a:ln w="57150">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63073ACD-CF7F-4AFB-A9A6-B512CF73C6B0}"/>
              </a:ext>
            </a:extLst>
          </p:cNvPr>
          <p:cNvSpPr/>
          <p:nvPr/>
        </p:nvSpPr>
        <p:spPr>
          <a:xfrm rot="5400000">
            <a:off x="4339075" y="1639530"/>
            <a:ext cx="202640" cy="1046303"/>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9139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753860"/>
            <a:ext cx="9257506" cy="706964"/>
          </a:xfrm>
        </p:spPr>
        <p:txBody>
          <a:bodyPr>
            <a:noAutofit/>
          </a:bodyPr>
          <a:lstStyle/>
          <a:p>
            <a:pPr algn="ctr"/>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Why should we care about volcanoes?</a:t>
            </a:r>
            <a:endParaRPr lang="en-IE" dirty="0"/>
          </a:p>
        </p:txBody>
      </p:sp>
      <p:sp>
        <p:nvSpPr>
          <p:cNvPr id="3" name="Rectangle 2"/>
          <p:cNvSpPr/>
          <p:nvPr/>
        </p:nvSpPr>
        <p:spPr>
          <a:xfrm>
            <a:off x="6003642" y="2967335"/>
            <a:ext cx="184731" cy="923330"/>
          </a:xfrm>
          <a:prstGeom prst="rect">
            <a:avLst/>
          </a:prstGeom>
          <a:noFill/>
        </p:spPr>
        <p:txBody>
          <a:bodyPr wrap="none" lIns="91440" tIns="45720" rIns="91440" bIns="45720">
            <a:spAutoFit/>
          </a:bodyPr>
          <a:lstStyle/>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4" name="Picture 3"/>
          <p:cNvPicPr>
            <a:picLocks noChangeAspect="1"/>
          </p:cNvPicPr>
          <p:nvPr/>
        </p:nvPicPr>
        <p:blipFill rotWithShape="1">
          <a:blip r:embed="rId2"/>
          <a:srcRect b="9689"/>
          <a:stretch/>
        </p:blipFill>
        <p:spPr>
          <a:xfrm>
            <a:off x="4006838" y="1556392"/>
            <a:ext cx="4601591" cy="3486664"/>
          </a:xfrm>
          <a:prstGeom prst="rect">
            <a:avLst/>
          </a:prstGeom>
        </p:spPr>
      </p:pic>
      <p:sp>
        <p:nvSpPr>
          <p:cNvPr id="8" name="Rectangle 7"/>
          <p:cNvSpPr/>
          <p:nvPr/>
        </p:nvSpPr>
        <p:spPr>
          <a:xfrm>
            <a:off x="1459153" y="5649548"/>
            <a:ext cx="9273694" cy="584775"/>
          </a:xfrm>
          <a:prstGeom prst="rect">
            <a:avLst/>
          </a:prstGeom>
          <a:noFill/>
        </p:spPr>
        <p:txBody>
          <a:bodyPr wrap="none" lIns="91440" tIns="45720" rIns="91440" bIns="45720">
            <a:spAutoFit/>
          </a:bodyPr>
          <a:lstStyle/>
          <a:p>
            <a:pPr algn="ct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What is their effect on society and our planet?</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7159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EB6BB896-0452-4E3D-935C-30C7066E8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864" y="466864"/>
            <a:ext cx="5924272" cy="592427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DABE6A49-62A1-41A5-A338-345DD20634EA}"/>
              </a:ext>
            </a:extLst>
          </p:cNvPr>
          <p:cNvCxnSpPr>
            <a:cxnSpLocks/>
          </p:cNvCxnSpPr>
          <p:nvPr/>
        </p:nvCxnSpPr>
        <p:spPr>
          <a:xfrm flipH="1">
            <a:off x="8306980" y="5204573"/>
            <a:ext cx="10440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DC23724-C7D3-4996-A87E-C74FAF301ABE}"/>
              </a:ext>
            </a:extLst>
          </p:cNvPr>
          <p:cNvCxnSpPr>
            <a:cxnSpLocks/>
          </p:cNvCxnSpPr>
          <p:nvPr/>
        </p:nvCxnSpPr>
        <p:spPr>
          <a:xfrm flipH="1">
            <a:off x="8306980" y="4608591"/>
            <a:ext cx="10440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39743E0-EF8D-4FE6-BFD3-6B29543C120C}"/>
              </a:ext>
            </a:extLst>
          </p:cNvPr>
          <p:cNvCxnSpPr>
            <a:cxnSpLocks/>
          </p:cNvCxnSpPr>
          <p:nvPr/>
        </p:nvCxnSpPr>
        <p:spPr>
          <a:xfrm flipH="1">
            <a:off x="8306980" y="4809249"/>
            <a:ext cx="10440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D50FA81-6B1A-4A3B-A9DF-B3978F9DB2D4}"/>
              </a:ext>
            </a:extLst>
          </p:cNvPr>
          <p:cNvCxnSpPr>
            <a:cxnSpLocks/>
          </p:cNvCxnSpPr>
          <p:nvPr/>
        </p:nvCxnSpPr>
        <p:spPr>
          <a:xfrm flipH="1">
            <a:off x="8306980" y="3020527"/>
            <a:ext cx="10440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09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83CAB-AD6E-4C06-802A-45822F6CCBE8}"/>
              </a:ext>
            </a:extLst>
          </p:cNvPr>
          <p:cNvPicPr>
            <a:picLocks noChangeAspect="1"/>
          </p:cNvPicPr>
          <p:nvPr/>
        </p:nvPicPr>
        <p:blipFill rotWithShape="1">
          <a:blip r:embed="rId2"/>
          <a:srcRect l="37259"/>
          <a:stretch/>
        </p:blipFill>
        <p:spPr>
          <a:xfrm>
            <a:off x="7530022" y="925974"/>
            <a:ext cx="4117054" cy="5006051"/>
          </a:xfrm>
          <a:prstGeom prst="rect">
            <a:avLst/>
          </a:prstGeom>
        </p:spPr>
      </p:pic>
      <p:sp>
        <p:nvSpPr>
          <p:cNvPr id="2" name="Oval 1">
            <a:extLst>
              <a:ext uri="{FF2B5EF4-FFF2-40B4-BE49-F238E27FC236}">
                <a16:creationId xmlns:a16="http://schemas.microsoft.com/office/drawing/2014/main" id="{FE598001-D666-429E-B3FB-9B9C38A9AC49}"/>
              </a:ext>
            </a:extLst>
          </p:cNvPr>
          <p:cNvSpPr/>
          <p:nvPr/>
        </p:nvSpPr>
        <p:spPr>
          <a:xfrm rot="2503731">
            <a:off x="10059076" y="3624992"/>
            <a:ext cx="767210" cy="172009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BF60506-F6DA-46A7-AE58-0A2519464A54}"/>
              </a:ext>
            </a:extLst>
          </p:cNvPr>
          <p:cNvSpPr txBox="1"/>
          <p:nvPr/>
        </p:nvSpPr>
        <p:spPr>
          <a:xfrm>
            <a:off x="453122" y="283525"/>
            <a:ext cx="6501720" cy="3216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rPr>
              <a:t>Ordovician Volcanism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c. 430 to 480 Ma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North of Ireland (&amp; Scotland) was part of Laurentia (North America &amp; Greenland), South of Ireland (England &amp;</a:t>
            </a:r>
            <a:r>
              <a:rPr kumimoji="0" lang="en-US" sz="1800" b="0" i="0" u="none" strike="noStrike" kern="1200" cap="none" spc="0" normalizeH="0" noProof="0" dirty="0">
                <a:ln>
                  <a:noFill/>
                </a:ln>
                <a:solidFill>
                  <a:prstClr val="black"/>
                </a:solidFill>
                <a:effectLst/>
                <a:uLnTx/>
                <a:uFillTx/>
              </a:rPr>
              <a:t> Wales)</a:t>
            </a:r>
            <a:r>
              <a:rPr kumimoji="0" lang="en-US" sz="1800" b="0" i="0" u="none" strike="noStrike" kern="1200" cap="none" spc="0" normalizeH="0" baseline="0" noProof="0" dirty="0">
                <a:ln>
                  <a:noFill/>
                </a:ln>
                <a:solidFill>
                  <a:prstClr val="black"/>
                </a:solidFill>
                <a:effectLst/>
                <a:uLnTx/>
                <a:uFillTx/>
              </a:rPr>
              <a:t> was part of Avalonia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black"/>
                </a:solidFill>
              </a:rPr>
              <a:t>Resulted in </a:t>
            </a:r>
            <a:r>
              <a:rPr kumimoji="0" lang="en-US" sz="1800" b="0" i="0" u="none" strike="noStrike" kern="1200" cap="none" spc="0" normalizeH="0" baseline="0" noProof="0" dirty="0">
                <a:ln>
                  <a:noFill/>
                </a:ln>
                <a:solidFill>
                  <a:prstClr val="black"/>
                </a:solidFill>
                <a:effectLst/>
                <a:uLnTx/>
                <a:uFillTx/>
              </a:rPr>
              <a:t>Island-arc volcanism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created by converging plate boundaries (similar to Japan today)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submarine volcanoes that tend to be explosive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black"/>
                </a:solidFill>
              </a:rPr>
              <a:t>Examples: </a:t>
            </a:r>
            <a:r>
              <a:rPr kumimoji="0" lang="en-US" sz="1800" b="0" i="0" u="none" strike="noStrike" kern="1200" cap="none" spc="0" normalizeH="0" baseline="0" noProof="0" dirty="0">
                <a:ln>
                  <a:noFill/>
                </a:ln>
                <a:solidFill>
                  <a:prstClr val="black"/>
                </a:solidFill>
                <a:effectLst/>
                <a:uLnTx/>
                <a:uFillTx/>
              </a:rPr>
              <a:t>coastline of Waterford, Arklow Head (County </a:t>
            </a:r>
            <a:r>
              <a:rPr kumimoji="0" lang="en-US" sz="1800" b="0" i="0" u="none" strike="noStrike" kern="1200" cap="none" spc="0" normalizeH="0" baseline="0" noProof="0" dirty="0" err="1">
                <a:ln>
                  <a:noFill/>
                </a:ln>
                <a:solidFill>
                  <a:prstClr val="black"/>
                </a:solidFill>
                <a:effectLst/>
                <a:uLnTx/>
                <a:uFillTx/>
              </a:rPr>
              <a:t>Wicklow</a:t>
            </a:r>
            <a:r>
              <a:rPr kumimoji="0" lang="en-US" sz="1800" b="0" i="0" u="none" strike="noStrike" kern="1200" cap="none" spc="0" normalizeH="0" baseline="0" noProof="0" dirty="0">
                <a:ln>
                  <a:noFill/>
                </a:ln>
                <a:solidFill>
                  <a:prstClr val="black"/>
                </a:solidFill>
                <a:effectLst/>
                <a:uLnTx/>
                <a:uFillTx/>
              </a:rPr>
              <a:t>), </a:t>
            </a:r>
            <a:r>
              <a:rPr kumimoji="0" lang="en-US" sz="1800" b="0" i="0" u="none" strike="noStrike" kern="1200" cap="none" spc="0" normalizeH="0" baseline="0" noProof="0" dirty="0" err="1">
                <a:ln>
                  <a:noFill/>
                </a:ln>
                <a:solidFill>
                  <a:prstClr val="black"/>
                </a:solidFill>
                <a:effectLst/>
                <a:uLnTx/>
                <a:uFillTx/>
              </a:rPr>
              <a:t>Lambay</a:t>
            </a:r>
            <a:r>
              <a:rPr kumimoji="0" lang="en-US" sz="1800" b="0" i="0" u="none" strike="noStrike" kern="1200" cap="none" spc="0" normalizeH="0" baseline="0" noProof="0" dirty="0">
                <a:ln>
                  <a:noFill/>
                </a:ln>
                <a:solidFill>
                  <a:prstClr val="black"/>
                </a:solidFill>
                <a:effectLst/>
                <a:uLnTx/>
                <a:uFillTx/>
              </a:rPr>
              <a:t> Island</a:t>
            </a:r>
            <a:endParaRPr kumimoji="0" lang="en-IE" sz="1800" b="0" i="0" u="none" strike="noStrike" kern="1200" cap="none" spc="0" normalizeH="0" baseline="0" noProof="0" dirty="0">
              <a:ln>
                <a:noFill/>
              </a:ln>
              <a:solidFill>
                <a:prstClr val="black"/>
              </a:solidFill>
              <a:effectLst/>
              <a:uLnTx/>
              <a:uFillTx/>
            </a:endParaRPr>
          </a:p>
        </p:txBody>
      </p:sp>
      <p:sp>
        <p:nvSpPr>
          <p:cNvPr id="11" name="Oval 10">
            <a:extLst>
              <a:ext uri="{FF2B5EF4-FFF2-40B4-BE49-F238E27FC236}">
                <a16:creationId xmlns:a16="http://schemas.microsoft.com/office/drawing/2014/main" id="{CE305BC4-42CF-4486-9EB0-8E695318B8CA}"/>
              </a:ext>
            </a:extLst>
          </p:cNvPr>
          <p:cNvSpPr/>
          <p:nvPr/>
        </p:nvSpPr>
        <p:spPr>
          <a:xfrm rot="2503731">
            <a:off x="10528408" y="2802000"/>
            <a:ext cx="533589" cy="46097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36B1CCAF-F7AA-48AA-A911-50DEE8F754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13" b="58481"/>
          <a:stretch/>
        </p:blipFill>
        <p:spPr bwMode="auto">
          <a:xfrm>
            <a:off x="342986" y="3434638"/>
            <a:ext cx="2987675" cy="2847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77023FAD-69F6-4516-8B29-CB23CF5F65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9594" y="3646485"/>
            <a:ext cx="3527798" cy="242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120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83CAB-AD6E-4C06-802A-45822F6CCBE8}"/>
              </a:ext>
            </a:extLst>
          </p:cNvPr>
          <p:cNvPicPr>
            <a:picLocks noChangeAspect="1"/>
          </p:cNvPicPr>
          <p:nvPr/>
        </p:nvPicPr>
        <p:blipFill rotWithShape="1">
          <a:blip r:embed="rId2"/>
          <a:srcRect l="37259"/>
          <a:stretch/>
        </p:blipFill>
        <p:spPr>
          <a:xfrm>
            <a:off x="7530022" y="925974"/>
            <a:ext cx="4117054" cy="5006051"/>
          </a:xfrm>
          <a:prstGeom prst="rect">
            <a:avLst/>
          </a:prstGeom>
        </p:spPr>
      </p:pic>
      <p:sp>
        <p:nvSpPr>
          <p:cNvPr id="2" name="Oval 1">
            <a:extLst>
              <a:ext uri="{FF2B5EF4-FFF2-40B4-BE49-F238E27FC236}">
                <a16:creationId xmlns:a16="http://schemas.microsoft.com/office/drawing/2014/main" id="{FE598001-D666-429E-B3FB-9B9C38A9AC49}"/>
              </a:ext>
            </a:extLst>
          </p:cNvPr>
          <p:cNvSpPr/>
          <p:nvPr/>
        </p:nvSpPr>
        <p:spPr>
          <a:xfrm rot="2503731">
            <a:off x="9138882" y="4131759"/>
            <a:ext cx="394236" cy="466974"/>
          </a:xfrm>
          <a:prstGeom prst="ellipse">
            <a:avLst/>
          </a:prstGeom>
          <a:noFill/>
          <a:ln w="57150">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BF60506-F6DA-46A7-AE58-0A2519464A54}"/>
              </a:ext>
            </a:extLst>
          </p:cNvPr>
          <p:cNvSpPr txBox="1"/>
          <p:nvPr/>
        </p:nvSpPr>
        <p:spPr>
          <a:xfrm>
            <a:off x="735874" y="354739"/>
            <a:ext cx="6194857" cy="23852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rPr>
              <a:t>Carboniferous Volcanism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c. 350 </a:t>
            </a:r>
            <a:r>
              <a:rPr lang="en-US" dirty="0">
                <a:solidFill>
                  <a:prstClr val="black"/>
                </a:solidFill>
              </a:rPr>
              <a:t>Ma</a:t>
            </a:r>
            <a:endParaRPr kumimoji="0" lang="en-US" sz="1800"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Ireland is now one landmass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Volcanism close to Limerick maybe caused due to the formation of a pull-apart basin </a:t>
            </a:r>
            <a:r>
              <a:rPr kumimoji="0" lang="en-US" sz="1800" b="0" i="0" u="none" strike="noStrike" kern="1200" cap="none" spc="0" normalizeH="0" baseline="0" noProof="0" dirty="0">
                <a:ln>
                  <a:noFill/>
                </a:ln>
                <a:solidFill>
                  <a:prstClr val="black"/>
                </a:solidFill>
                <a:effectLst/>
                <a:uLnTx/>
                <a:uFillTx/>
                <a:sym typeface="Wingdings" panose="05000000000000000000" pitchFamily="2" charset="2"/>
              </a:rPr>
              <a:t> crustal extension / thinning</a:t>
            </a:r>
            <a:endParaRPr kumimoji="0" lang="en-US" sz="1800"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7 volcanic </a:t>
            </a:r>
            <a:r>
              <a:rPr kumimoji="0" lang="en-US" sz="1800" b="0" i="0" u="none" strike="noStrike" kern="1200" cap="none" spc="0" normalizeH="0" baseline="0" noProof="0" dirty="0" err="1">
                <a:ln>
                  <a:noFill/>
                </a:ln>
                <a:solidFill>
                  <a:prstClr val="black"/>
                </a:solidFill>
                <a:effectLst/>
                <a:uLnTx/>
                <a:uFillTx/>
              </a:rPr>
              <a:t>centres</a:t>
            </a:r>
            <a:r>
              <a:rPr kumimoji="0" lang="en-US" sz="1800" b="0" i="0" u="none" strike="noStrike" kern="1200" cap="none" spc="0" normalizeH="0" baseline="0" noProof="0" dirty="0">
                <a:ln>
                  <a:noFill/>
                </a:ln>
                <a:solidFill>
                  <a:prstClr val="black"/>
                </a:solidFill>
                <a:effectLst/>
                <a:uLnTx/>
                <a:uFillTx/>
              </a:rPr>
              <a:t> in Limerick area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Other Irish example: Croghan Hill (</a:t>
            </a:r>
            <a:r>
              <a:rPr kumimoji="0" lang="en-US" sz="1800" b="0" i="0" u="none" strike="noStrike" kern="1200" cap="none" spc="0" normalizeH="0" baseline="0" noProof="0" dirty="0" smtClean="0">
                <a:ln>
                  <a:noFill/>
                </a:ln>
                <a:solidFill>
                  <a:prstClr val="black"/>
                </a:solidFill>
                <a:effectLst/>
                <a:uLnTx/>
                <a:uFillTx/>
              </a:rPr>
              <a:t>Co</a:t>
            </a:r>
            <a:r>
              <a:rPr lang="en-US" noProof="0" dirty="0">
                <a:solidFill>
                  <a:prstClr val="black"/>
                </a:solidFill>
              </a:rPr>
              <a:t>.</a:t>
            </a:r>
            <a:r>
              <a:rPr kumimoji="0" lang="en-US" sz="1800" b="0" i="0" u="none" strike="noStrike" kern="1200" cap="none" spc="0" normalizeH="0" baseline="0" noProof="0" dirty="0" smtClean="0">
                <a:ln>
                  <a:noFill/>
                </a:ln>
                <a:solidFill>
                  <a:prstClr val="black"/>
                </a:solidFill>
                <a:effectLst/>
                <a:uLnTx/>
                <a:uFillTx/>
              </a:rPr>
              <a:t> </a:t>
            </a:r>
            <a:r>
              <a:rPr kumimoji="0" lang="en-US" sz="1800" b="0" i="0" u="none" strike="noStrike" kern="1200" cap="none" spc="0" normalizeH="0" baseline="0" noProof="0" dirty="0" err="1">
                <a:ln>
                  <a:noFill/>
                </a:ln>
                <a:solidFill>
                  <a:prstClr val="black"/>
                </a:solidFill>
                <a:effectLst/>
                <a:uLnTx/>
                <a:uFillTx/>
              </a:rPr>
              <a:t>Offaly</a:t>
            </a:r>
            <a:r>
              <a:rPr kumimoji="0" lang="en-US" sz="1800" b="0" i="0" u="none" strike="noStrike" kern="1200" cap="none" spc="0" normalizeH="0" baseline="0" noProof="0" dirty="0">
                <a:ln>
                  <a:noFill/>
                </a:ln>
                <a:solidFill>
                  <a:prstClr val="black"/>
                </a:solidFill>
                <a:effectLst/>
                <a:uLnTx/>
                <a:uFillTx/>
              </a:rPr>
              <a:t>)</a:t>
            </a:r>
            <a:endParaRPr kumimoji="0" lang="en-IE" sz="1800" b="0" i="0" u="none" strike="noStrike" kern="1200" cap="none" spc="0" normalizeH="0" baseline="0" noProof="0" dirty="0">
              <a:ln>
                <a:noFill/>
              </a:ln>
              <a:solidFill>
                <a:prstClr val="black"/>
              </a:solidFill>
              <a:effectLst/>
              <a:uLnTx/>
              <a:uFillTx/>
            </a:endParaRPr>
          </a:p>
        </p:txBody>
      </p:sp>
      <p:sp>
        <p:nvSpPr>
          <p:cNvPr id="11" name="Oval 10">
            <a:extLst>
              <a:ext uri="{FF2B5EF4-FFF2-40B4-BE49-F238E27FC236}">
                <a16:creationId xmlns:a16="http://schemas.microsoft.com/office/drawing/2014/main" id="{CE305BC4-42CF-4486-9EB0-8E695318B8CA}"/>
              </a:ext>
            </a:extLst>
          </p:cNvPr>
          <p:cNvSpPr/>
          <p:nvPr/>
        </p:nvSpPr>
        <p:spPr>
          <a:xfrm rot="2503731">
            <a:off x="10034105" y="3272229"/>
            <a:ext cx="294270" cy="313538"/>
          </a:xfrm>
          <a:prstGeom prst="ellipse">
            <a:avLst/>
          </a:prstGeom>
          <a:noFill/>
          <a:ln w="57150">
            <a:solidFill>
              <a:srgbClr val="B07B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DF9AACD-E7F8-4A70-96F2-1E781893E0EA}"/>
              </a:ext>
            </a:extLst>
          </p:cNvPr>
          <p:cNvPicPr>
            <a:picLocks noChangeAspect="1"/>
          </p:cNvPicPr>
          <p:nvPr/>
        </p:nvPicPr>
        <p:blipFill>
          <a:blip r:embed="rId3"/>
          <a:stretch>
            <a:fillRect/>
          </a:stretch>
        </p:blipFill>
        <p:spPr>
          <a:xfrm>
            <a:off x="1124777" y="2740007"/>
            <a:ext cx="5579745" cy="1807845"/>
          </a:xfrm>
          <a:prstGeom prst="rect">
            <a:avLst/>
          </a:prstGeom>
        </p:spPr>
      </p:pic>
      <p:pic>
        <p:nvPicPr>
          <p:cNvPr id="5122" name="Picture 2" descr="See the source image">
            <a:extLst>
              <a:ext uri="{FF2B5EF4-FFF2-40B4-BE49-F238E27FC236}">
                <a16:creationId xmlns:a16="http://schemas.microsoft.com/office/drawing/2014/main" id="{CAC77B6F-C5E3-472A-8534-07E2E4C2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874" y="4670702"/>
            <a:ext cx="2732707" cy="17929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EFDCC6-F82F-46F5-9EED-E0F5A49A6381}"/>
              </a:ext>
            </a:extLst>
          </p:cNvPr>
          <p:cNvPicPr>
            <a:picLocks noChangeAspect="1"/>
          </p:cNvPicPr>
          <p:nvPr/>
        </p:nvPicPr>
        <p:blipFill rotWithShape="1">
          <a:blip r:embed="rId5"/>
          <a:srcRect l="24300" t="81284" r="50000"/>
          <a:stretch/>
        </p:blipFill>
        <p:spPr>
          <a:xfrm>
            <a:off x="4001648" y="5058124"/>
            <a:ext cx="2618195" cy="1227963"/>
          </a:xfrm>
          <a:prstGeom prst="rect">
            <a:avLst/>
          </a:prstGeom>
        </p:spPr>
      </p:pic>
      <p:sp>
        <p:nvSpPr>
          <p:cNvPr id="4" name="Freeform: Shape 3">
            <a:extLst>
              <a:ext uri="{FF2B5EF4-FFF2-40B4-BE49-F238E27FC236}">
                <a16:creationId xmlns:a16="http://schemas.microsoft.com/office/drawing/2014/main" id="{4C2C524C-2BBE-4EE1-A31F-C80DA2CD7565}"/>
              </a:ext>
            </a:extLst>
          </p:cNvPr>
          <p:cNvSpPr/>
          <p:nvPr/>
        </p:nvSpPr>
        <p:spPr>
          <a:xfrm>
            <a:off x="6472989" y="4387516"/>
            <a:ext cx="2831432" cy="1860884"/>
          </a:xfrm>
          <a:custGeom>
            <a:avLst/>
            <a:gdLst>
              <a:gd name="connsiteX0" fmla="*/ 0 w 2831432"/>
              <a:gd name="connsiteY0" fmla="*/ 681789 h 1860884"/>
              <a:gd name="connsiteX1" fmla="*/ 2831432 w 2831432"/>
              <a:gd name="connsiteY1" fmla="*/ 0 h 1860884"/>
              <a:gd name="connsiteX2" fmla="*/ 8022 w 2831432"/>
              <a:gd name="connsiteY2" fmla="*/ 1860884 h 1860884"/>
              <a:gd name="connsiteX3" fmla="*/ 0 w 2831432"/>
              <a:gd name="connsiteY3" fmla="*/ 681789 h 1860884"/>
            </a:gdLst>
            <a:ahLst/>
            <a:cxnLst>
              <a:cxn ang="0">
                <a:pos x="connsiteX0" y="connsiteY0"/>
              </a:cxn>
              <a:cxn ang="0">
                <a:pos x="connsiteX1" y="connsiteY1"/>
              </a:cxn>
              <a:cxn ang="0">
                <a:pos x="connsiteX2" y="connsiteY2"/>
              </a:cxn>
              <a:cxn ang="0">
                <a:pos x="connsiteX3" y="connsiteY3"/>
              </a:cxn>
            </a:cxnLst>
            <a:rect l="l" t="t" r="r" b="b"/>
            <a:pathLst>
              <a:path w="2831432" h="1860884">
                <a:moveTo>
                  <a:pt x="0" y="681789"/>
                </a:moveTo>
                <a:lnTo>
                  <a:pt x="2831432" y="0"/>
                </a:lnTo>
                <a:lnTo>
                  <a:pt x="8022" y="1860884"/>
                </a:lnTo>
                <a:lnTo>
                  <a:pt x="0" y="681789"/>
                </a:lnTo>
                <a:close/>
              </a:path>
            </a:pathLst>
          </a:cu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B45470F-6169-49DB-8ABF-3F284DCE7E73}"/>
              </a:ext>
            </a:extLst>
          </p:cNvPr>
          <p:cNvSpPr/>
          <p:nvPr/>
        </p:nvSpPr>
        <p:spPr>
          <a:xfrm>
            <a:off x="4090737" y="6392779"/>
            <a:ext cx="144379" cy="144379"/>
          </a:xfrm>
          <a:prstGeom prst="ellips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D739C6F-A248-45AE-BC4F-3DEFBE66298C}"/>
              </a:ext>
            </a:extLst>
          </p:cNvPr>
          <p:cNvSpPr txBox="1"/>
          <p:nvPr/>
        </p:nvSpPr>
        <p:spPr>
          <a:xfrm>
            <a:off x="4255976" y="6279015"/>
            <a:ext cx="21095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volcanic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centre</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1103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F60506-F6DA-46A7-AE58-0A2519464A54}"/>
              </a:ext>
            </a:extLst>
          </p:cNvPr>
          <p:cNvSpPr txBox="1"/>
          <p:nvPr/>
        </p:nvSpPr>
        <p:spPr>
          <a:xfrm>
            <a:off x="745084" y="459055"/>
            <a:ext cx="9003073" cy="3216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rPr>
              <a:t>Paleocene Volcanism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c. 60 </a:t>
            </a:r>
            <a:r>
              <a:rPr lang="en-US" dirty="0">
                <a:solidFill>
                  <a:prstClr val="black"/>
                </a:solidFill>
              </a:rPr>
              <a:t>Ma</a:t>
            </a:r>
            <a:endParaRPr kumimoji="0" lang="en-US" sz="1800"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solidFill>
                  <a:prstClr val="black"/>
                </a:solidFill>
              </a:rPr>
              <a:t>Final burst of volcanic activity in Ireland that lasted for about 15 million years.</a:t>
            </a:r>
            <a:endParaRPr kumimoji="0" lang="en-US" sz="1800"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effectLst/>
                <a:uLnTx/>
                <a:uFillTx/>
              </a:rPr>
              <a:t>volcanoes began to erupt because of an upwelling of hot magma from</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effectLst/>
                <a:uLnTx/>
                <a:uFillTx/>
              </a:rPr>
              <a:t> </a:t>
            </a:r>
            <a:r>
              <a:rPr kumimoji="0" lang="en-US" sz="1800" b="0" i="0" u="none" strike="noStrike" kern="1200" cap="none" spc="0" normalizeH="0" noProof="0" dirty="0">
                <a:ln>
                  <a:noFill/>
                </a:ln>
                <a:effectLst/>
                <a:uLnTx/>
                <a:uFillTx/>
              </a:rPr>
              <a:t>     </a:t>
            </a:r>
            <a:r>
              <a:rPr kumimoji="0" lang="en-US" sz="1800" b="0" i="0" u="none" strike="noStrike" kern="1200" cap="none" spc="0" normalizeH="0" baseline="0" noProof="0" dirty="0">
                <a:ln>
                  <a:noFill/>
                </a:ln>
                <a:effectLst/>
                <a:uLnTx/>
                <a:uFillTx/>
              </a:rPr>
              <a:t>inside the earth. This is known as mantle plume.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a:t>Ireland was attached to America but a string of volcanoes burst through the crust in a </a:t>
            </a:r>
            <a:r>
              <a:rPr lang="en-US" dirty="0" smtClean="0"/>
              <a:t>line that </a:t>
            </a:r>
            <a:r>
              <a:rPr lang="en-US" dirty="0"/>
              <a:t>ran through Northern Ireland.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effectLst/>
                <a:uLnTx/>
                <a:uFillTx/>
              </a:rPr>
              <a:t>Led to the birth of the Atlantic</a:t>
            </a:r>
            <a:r>
              <a:rPr kumimoji="0" lang="en-US" sz="1800" b="0" i="0" u="none" strike="noStrike" kern="1200" cap="none" spc="0" normalizeH="0" noProof="0" dirty="0">
                <a:ln>
                  <a:noFill/>
                </a:ln>
                <a:effectLst/>
                <a:uLnTx/>
                <a:uFillTx/>
              </a:rPr>
              <a:t> Ocean.</a:t>
            </a:r>
            <a:endParaRPr kumimoji="0" lang="en-US" sz="1800" b="0" i="0" u="none" strike="noStrike" kern="1200" cap="none" spc="0" normalizeH="0" baseline="0" noProof="0" dirty="0">
              <a:ln>
                <a:noFill/>
              </a:ln>
              <a:effectLst/>
              <a:uLnTx/>
              <a:uFillTx/>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Reopening of the Atlantic caused sea floor spreading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rPr>
              <a:t>Sea floor spreading caused increased volcanic activity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0" name="Picture 4" descr="Alfred Wegener: Building a Case for Continental Drift">
            <a:extLst>
              <a:ext uri="{FF2B5EF4-FFF2-40B4-BE49-F238E27FC236}">
                <a16:creationId xmlns:a16="http://schemas.microsoft.com/office/drawing/2014/main" id="{937BD6A5-2B69-4251-8459-022EB9AA80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104" t="26232" r="14635" b="38398"/>
          <a:stretch/>
        </p:blipFill>
        <p:spPr bwMode="auto">
          <a:xfrm>
            <a:off x="1021176" y="3675321"/>
            <a:ext cx="4611824" cy="25300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E6505D0-DCF4-4510-BF39-F3877658EDC5}"/>
              </a:ext>
            </a:extLst>
          </p:cNvPr>
          <p:cNvSpPr txBox="1"/>
          <p:nvPr/>
        </p:nvSpPr>
        <p:spPr>
          <a:xfrm>
            <a:off x="8429264" y="6994864"/>
            <a:ext cx="6094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schematic picture north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atlantic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igneous province - Bing images</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6567340" y="3675320"/>
            <a:ext cx="4115157" cy="2530059"/>
          </a:xfrm>
          <a:prstGeom prst="rect">
            <a:avLst/>
          </a:prstGeom>
        </p:spPr>
      </p:pic>
    </p:spTree>
    <p:extLst>
      <p:ext uri="{BB962C8B-B14F-4D97-AF65-F5344CB8AC3E}">
        <p14:creationId xmlns:p14="http://schemas.microsoft.com/office/powerpoint/2010/main" val="598108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F60506-F6DA-46A7-AE58-0A2519464A54}"/>
              </a:ext>
            </a:extLst>
          </p:cNvPr>
          <p:cNvSpPr txBox="1"/>
          <p:nvPr/>
        </p:nvSpPr>
        <p:spPr>
          <a:xfrm>
            <a:off x="794511" y="553582"/>
            <a:ext cx="9684803" cy="183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rPr>
              <a:t>Paleocene Volcanism</a:t>
            </a:r>
          </a:p>
          <a:p>
            <a:pPr marL="285750" lvl="0" indent="-285750" defTabSz="914400">
              <a:buFontTx/>
              <a:buChar char="-"/>
              <a:defRPr/>
            </a:pPr>
            <a:r>
              <a:rPr lang="en-US" dirty="0">
                <a:solidFill>
                  <a:prstClr val="black"/>
                </a:solidFill>
              </a:rPr>
              <a:t>North Atlantic Igneous Province was built (Basaltic lava plateau)</a:t>
            </a:r>
          </a:p>
          <a:p>
            <a:pPr marL="742950" lvl="1" indent="-285750" defTabSz="914400">
              <a:buFontTx/>
              <a:buChar char="-"/>
              <a:defRPr/>
            </a:pPr>
            <a:r>
              <a:rPr lang="en-US" dirty="0">
                <a:solidFill>
                  <a:prstClr val="black"/>
                </a:solidFill>
              </a:rPr>
              <a:t>1.3 Mio. km</a:t>
            </a:r>
            <a:r>
              <a:rPr lang="en-US" baseline="30000" dirty="0">
                <a:solidFill>
                  <a:prstClr val="black"/>
                </a:solidFill>
              </a:rPr>
              <a:t>2</a:t>
            </a:r>
            <a:r>
              <a:rPr lang="en-US" dirty="0">
                <a:solidFill>
                  <a:prstClr val="black"/>
                </a:solidFill>
              </a:rPr>
              <a:t> in area</a:t>
            </a:r>
          </a:p>
          <a:p>
            <a:pPr marL="742950" lvl="1" indent="-285750" defTabSz="914400">
              <a:buFontTx/>
              <a:buChar char="-"/>
              <a:defRPr/>
            </a:pPr>
            <a:r>
              <a:rPr lang="en-US" dirty="0">
                <a:solidFill>
                  <a:prstClr val="black"/>
                </a:solidFill>
              </a:rPr>
              <a:t>6.6 Mio km</a:t>
            </a:r>
            <a:r>
              <a:rPr lang="en-US" baseline="30000" dirty="0">
                <a:solidFill>
                  <a:prstClr val="black"/>
                </a:solidFill>
              </a:rPr>
              <a:t>3</a:t>
            </a:r>
            <a:r>
              <a:rPr lang="en-US" dirty="0">
                <a:solidFill>
                  <a:prstClr val="black"/>
                </a:solidFill>
              </a:rPr>
              <a:t> in volume</a:t>
            </a:r>
          </a:p>
          <a:p>
            <a:pPr marL="285750" lvl="1" indent="-285750" defTabSz="914400">
              <a:buFontTx/>
              <a:buChar char="-"/>
              <a:defRPr/>
            </a:pPr>
            <a:r>
              <a:rPr lang="en-US" dirty="0">
                <a:solidFill>
                  <a:prstClr val="black"/>
                </a:solidFill>
              </a:rPr>
              <a:t>Plateau </a:t>
            </a:r>
            <a:r>
              <a:rPr kumimoji="0" lang="en-US" sz="1800" b="0" i="0" u="none" strike="noStrike" kern="1200" cap="none" spc="0" normalizeH="0" baseline="0" noProof="0" dirty="0">
                <a:ln>
                  <a:noFill/>
                </a:ln>
                <a:solidFill>
                  <a:prstClr val="black"/>
                </a:solidFill>
                <a:effectLst/>
                <a:uLnTx/>
                <a:uFillTx/>
              </a:rPr>
              <a:t>broke up leaving remnants in Northern Ireland (Giant’s Causeway), west Scotland, the Faroe Islands, northwest Iceland, east Greenland, western Norway</a:t>
            </a:r>
          </a:p>
        </p:txBody>
      </p:sp>
      <p:pic>
        <p:nvPicPr>
          <p:cNvPr id="4102" name="Picture 6" descr="See the source image">
            <a:extLst>
              <a:ext uri="{FF2B5EF4-FFF2-40B4-BE49-F238E27FC236}">
                <a16:creationId xmlns:a16="http://schemas.microsoft.com/office/drawing/2014/main" id="{1184875D-D12D-498C-84A3-50F764D4F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452" y="2773992"/>
            <a:ext cx="3221460" cy="36224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E6505D0-DCF4-4510-BF39-F3877658EDC5}"/>
              </a:ext>
            </a:extLst>
          </p:cNvPr>
          <p:cNvSpPr txBox="1"/>
          <p:nvPr/>
        </p:nvSpPr>
        <p:spPr>
          <a:xfrm>
            <a:off x="8429264" y="6994864"/>
            <a:ext cx="6094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schematic picture north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atlantic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igneous province - Bing images</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BA08716-D967-464C-BA32-ABA260CA16B4}"/>
              </a:ext>
            </a:extLst>
          </p:cNvPr>
          <p:cNvPicPr>
            <a:picLocks noChangeAspect="1"/>
          </p:cNvPicPr>
          <p:nvPr/>
        </p:nvPicPr>
        <p:blipFill rotWithShape="1">
          <a:blip r:embed="rId4"/>
          <a:srcRect l="37259"/>
          <a:stretch/>
        </p:blipFill>
        <p:spPr>
          <a:xfrm>
            <a:off x="6361977" y="2796180"/>
            <a:ext cx="2942660" cy="3578069"/>
          </a:xfrm>
          <a:prstGeom prst="rect">
            <a:avLst/>
          </a:prstGeom>
        </p:spPr>
      </p:pic>
      <p:sp>
        <p:nvSpPr>
          <p:cNvPr id="9" name="Oval 8">
            <a:extLst>
              <a:ext uri="{FF2B5EF4-FFF2-40B4-BE49-F238E27FC236}">
                <a16:creationId xmlns:a16="http://schemas.microsoft.com/office/drawing/2014/main" id="{BFF39A3A-1FDD-40BB-A3B7-234E1D0E7B80}"/>
              </a:ext>
            </a:extLst>
          </p:cNvPr>
          <p:cNvSpPr/>
          <p:nvPr/>
        </p:nvSpPr>
        <p:spPr>
          <a:xfrm rot="2503731">
            <a:off x="8413783" y="3047258"/>
            <a:ext cx="641831" cy="47041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385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ngal&amp;#39;s Cave on Isle of Staffa">
            <a:extLst>
              <a:ext uri="{FF2B5EF4-FFF2-40B4-BE49-F238E27FC236}">
                <a16:creationId xmlns:a16="http://schemas.microsoft.com/office/drawing/2014/main" id="{9DE2D952-4489-4618-A0F7-A5C7918F8E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185" y="555839"/>
            <a:ext cx="6621691" cy="2648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E8C492-49BF-4B94-BC56-C3D2D1F2765B}"/>
              </a:ext>
            </a:extLst>
          </p:cNvPr>
          <p:cNvSpPr txBox="1"/>
          <p:nvPr/>
        </p:nvSpPr>
        <p:spPr>
          <a:xfrm>
            <a:off x="550185" y="3204515"/>
            <a:ext cx="3449458" cy="369332"/>
          </a:xfrm>
          <a:prstGeom prst="rect">
            <a:avLst/>
          </a:prstGeom>
          <a:noFill/>
        </p:spPr>
        <p:txBody>
          <a:bodyPr wrap="square" rtlCol="0">
            <a:spAutoFit/>
          </a:bodyPr>
          <a:lstStyle/>
          <a:p>
            <a:r>
              <a:rPr lang="en-US" dirty="0"/>
              <a:t>Isle of Staffa – Fingal’s Cave</a:t>
            </a:r>
            <a:endParaRPr lang="en-IE" dirty="0"/>
          </a:p>
        </p:txBody>
      </p:sp>
      <p:sp>
        <p:nvSpPr>
          <p:cNvPr id="11" name="TextBox 10">
            <a:extLst>
              <a:ext uri="{FF2B5EF4-FFF2-40B4-BE49-F238E27FC236}">
                <a16:creationId xmlns:a16="http://schemas.microsoft.com/office/drawing/2014/main" id="{5B2AAD91-9AA6-4708-BEF4-1D8C00A2F890}"/>
              </a:ext>
            </a:extLst>
          </p:cNvPr>
          <p:cNvSpPr txBox="1"/>
          <p:nvPr/>
        </p:nvSpPr>
        <p:spPr>
          <a:xfrm>
            <a:off x="5146870" y="6184914"/>
            <a:ext cx="2975089" cy="369332"/>
          </a:xfrm>
          <a:prstGeom prst="rect">
            <a:avLst/>
          </a:prstGeom>
          <a:noFill/>
        </p:spPr>
        <p:txBody>
          <a:bodyPr wrap="square" rtlCol="0">
            <a:spAutoFit/>
          </a:bodyPr>
          <a:lstStyle/>
          <a:p>
            <a:r>
              <a:rPr lang="en-US" dirty="0"/>
              <a:t>Giant’s Causeway</a:t>
            </a:r>
            <a:endParaRPr lang="en-IE" dirty="0"/>
          </a:p>
        </p:txBody>
      </p:sp>
      <p:pic>
        <p:nvPicPr>
          <p:cNvPr id="2052" name="Picture 4" descr="Riese – Skyrim Wiki">
            <a:extLst>
              <a:ext uri="{FF2B5EF4-FFF2-40B4-BE49-F238E27FC236}">
                <a16:creationId xmlns:a16="http://schemas.microsoft.com/office/drawing/2014/main" id="{1CE889CA-08F8-4F54-8F78-0311CA4B2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7608" y="1281855"/>
            <a:ext cx="2724207" cy="51436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giants causeqy">
            <a:extLst>
              <a:ext uri="{FF2B5EF4-FFF2-40B4-BE49-F238E27FC236}">
                <a16:creationId xmlns:a16="http://schemas.microsoft.com/office/drawing/2014/main" id="{F2DCEADE-B0D0-47CA-99B8-696F01C38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870" y="3580457"/>
            <a:ext cx="3449458" cy="26044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iese – Skyrim Wiki">
            <a:extLst>
              <a:ext uri="{FF2B5EF4-FFF2-40B4-BE49-F238E27FC236}">
                <a16:creationId xmlns:a16="http://schemas.microsoft.com/office/drawing/2014/main" id="{9A0C36C9-50FF-4F65-9845-A721EAEA66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84868" y="3751868"/>
            <a:ext cx="1519172" cy="28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8529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883CAB-AD6E-4C06-802A-45822F6CCBE8}"/>
              </a:ext>
            </a:extLst>
          </p:cNvPr>
          <p:cNvPicPr>
            <a:picLocks noChangeAspect="1"/>
          </p:cNvPicPr>
          <p:nvPr/>
        </p:nvPicPr>
        <p:blipFill rotWithShape="1">
          <a:blip r:embed="rId2"/>
          <a:srcRect l="37259"/>
          <a:stretch/>
        </p:blipFill>
        <p:spPr>
          <a:xfrm>
            <a:off x="5692471" y="279573"/>
            <a:ext cx="5180275" cy="6298854"/>
          </a:xfrm>
          <a:prstGeom prst="rect">
            <a:avLst/>
          </a:prstGeom>
        </p:spPr>
      </p:pic>
      <p:sp>
        <p:nvSpPr>
          <p:cNvPr id="7" name="TextBox 6">
            <a:extLst>
              <a:ext uri="{FF2B5EF4-FFF2-40B4-BE49-F238E27FC236}">
                <a16:creationId xmlns:a16="http://schemas.microsoft.com/office/drawing/2014/main" id="{054E9700-C521-4E8B-8A50-22B87B9A20F3}"/>
              </a:ext>
            </a:extLst>
          </p:cNvPr>
          <p:cNvSpPr txBox="1"/>
          <p:nvPr/>
        </p:nvSpPr>
        <p:spPr>
          <a:xfrm>
            <a:off x="764658" y="851628"/>
            <a:ext cx="4244663" cy="2585323"/>
          </a:xfrm>
          <a:prstGeom prst="rect">
            <a:avLst/>
          </a:prstGeom>
          <a:noFill/>
        </p:spPr>
        <p:txBody>
          <a:bodyPr wrap="square" rtlCol="0">
            <a:spAutoFit/>
          </a:bodyPr>
          <a:lstStyle/>
          <a:p>
            <a:r>
              <a:rPr lang="en-US" b="1" dirty="0">
                <a:solidFill>
                  <a:schemeClr val="bg1"/>
                </a:solidFill>
              </a:rPr>
              <a:t>Volcanism around </a:t>
            </a:r>
            <a:r>
              <a:rPr lang="en-US" b="1" dirty="0" err="1">
                <a:solidFill>
                  <a:schemeClr val="bg1"/>
                </a:solidFill>
              </a:rPr>
              <a:t>Cavan</a:t>
            </a:r>
            <a:endParaRPr lang="en-US" b="1" dirty="0">
              <a:solidFill>
                <a:schemeClr val="bg1"/>
              </a:solidFill>
            </a:endParaRPr>
          </a:p>
          <a:p>
            <a:endParaRPr lang="en-US" dirty="0">
              <a:solidFill>
                <a:schemeClr val="bg1"/>
              </a:solidFill>
            </a:endParaRPr>
          </a:p>
          <a:p>
            <a:pPr marL="285750" indent="-285750">
              <a:lnSpc>
                <a:spcPct val="150000"/>
              </a:lnSpc>
              <a:buFontTx/>
              <a:buChar char="-"/>
            </a:pPr>
            <a:r>
              <a:rPr lang="en-US" dirty="0">
                <a:solidFill>
                  <a:schemeClr val="bg1"/>
                </a:solidFill>
              </a:rPr>
              <a:t>Which one is the closest eruption?</a:t>
            </a:r>
          </a:p>
          <a:p>
            <a:pPr marL="285750" indent="-285750">
              <a:lnSpc>
                <a:spcPct val="150000"/>
              </a:lnSpc>
              <a:buFontTx/>
              <a:buChar char="-"/>
            </a:pPr>
            <a:r>
              <a:rPr lang="en-US" dirty="0">
                <a:solidFill>
                  <a:schemeClr val="bg1"/>
                </a:solidFill>
              </a:rPr>
              <a:t>Eruption Age</a:t>
            </a:r>
          </a:p>
          <a:p>
            <a:pPr marL="285750" indent="-285750">
              <a:lnSpc>
                <a:spcPct val="150000"/>
              </a:lnSpc>
              <a:buFontTx/>
              <a:buChar char="-"/>
            </a:pPr>
            <a:r>
              <a:rPr lang="en-US" dirty="0">
                <a:solidFill>
                  <a:schemeClr val="bg1"/>
                </a:solidFill>
              </a:rPr>
              <a:t>What type of volcanic rocks erupted</a:t>
            </a:r>
          </a:p>
          <a:p>
            <a:pPr marL="285750" indent="-285750">
              <a:buFontTx/>
              <a:buChar char="-"/>
            </a:pPr>
            <a:endParaRPr lang="en-IE" dirty="0"/>
          </a:p>
        </p:txBody>
      </p:sp>
      <p:sp>
        <p:nvSpPr>
          <p:cNvPr id="9" name="Oval 8">
            <a:extLst>
              <a:ext uri="{FF2B5EF4-FFF2-40B4-BE49-F238E27FC236}">
                <a16:creationId xmlns:a16="http://schemas.microsoft.com/office/drawing/2014/main" id="{8B50C694-3433-4EDA-93F9-B36250D2A35F}"/>
              </a:ext>
            </a:extLst>
          </p:cNvPr>
          <p:cNvSpPr/>
          <p:nvPr/>
        </p:nvSpPr>
        <p:spPr>
          <a:xfrm rot="20461831">
            <a:off x="8376219" y="1868826"/>
            <a:ext cx="1672828" cy="17360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7084617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000" y="775705"/>
            <a:ext cx="11194473" cy="706964"/>
          </a:xfrm>
        </p:spPr>
        <p:txBody>
          <a:bodyPr/>
          <a:lstStyle/>
          <a:p>
            <a:pPr algn="ctr"/>
            <a:r>
              <a:rPr lang="en-US" dirty="0"/>
              <a:t>County </a:t>
            </a:r>
            <a:r>
              <a:rPr lang="en-US" dirty="0" err="1"/>
              <a:t>Cavan</a:t>
            </a:r>
            <a:endParaRPr lang="en-IE" dirty="0"/>
          </a:p>
        </p:txBody>
      </p:sp>
      <p:pic>
        <p:nvPicPr>
          <p:cNvPr id="4" name="Picture 3">
            <a:extLst>
              <a:ext uri="{FF2B5EF4-FFF2-40B4-BE49-F238E27FC236}">
                <a16:creationId xmlns:a16="http://schemas.microsoft.com/office/drawing/2014/main" id="{966A876E-5CE3-459E-93A7-0A82B3B8D617}"/>
              </a:ext>
            </a:extLst>
          </p:cNvPr>
          <p:cNvPicPr>
            <a:picLocks noChangeAspect="1"/>
          </p:cNvPicPr>
          <p:nvPr/>
        </p:nvPicPr>
        <p:blipFill>
          <a:blip r:embed="rId3"/>
          <a:stretch>
            <a:fillRect/>
          </a:stretch>
        </p:blipFill>
        <p:spPr>
          <a:xfrm>
            <a:off x="74223" y="2458064"/>
            <a:ext cx="5207054" cy="4163961"/>
          </a:xfrm>
          <a:prstGeom prst="rect">
            <a:avLst/>
          </a:prstGeom>
        </p:spPr>
      </p:pic>
      <p:sp>
        <p:nvSpPr>
          <p:cNvPr id="7" name="Content Placeholder 11">
            <a:extLst>
              <a:ext uri="{FF2B5EF4-FFF2-40B4-BE49-F238E27FC236}">
                <a16:creationId xmlns:a16="http://schemas.microsoft.com/office/drawing/2014/main" id="{84E0C479-D92A-4E29-BCA3-B9E929F1EC3A}"/>
              </a:ext>
            </a:extLst>
          </p:cNvPr>
          <p:cNvSpPr txBox="1">
            <a:spLocks/>
          </p:cNvSpPr>
          <p:nvPr/>
        </p:nvSpPr>
        <p:spPr>
          <a:xfrm>
            <a:off x="5144655" y="2458064"/>
            <a:ext cx="6645950" cy="4399936"/>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600" dirty="0"/>
              <a:t>Geological history The oldest rocks in County </a:t>
            </a:r>
            <a:r>
              <a:rPr lang="en-US" sz="1600" dirty="0" err="1"/>
              <a:t>Cavan</a:t>
            </a:r>
            <a:r>
              <a:rPr lang="en-US" sz="1600" dirty="0"/>
              <a:t> are 417-495 million years old [Ma] and consist of mudstones and </a:t>
            </a:r>
            <a:r>
              <a:rPr lang="en-US" sz="1600" dirty="0">
                <a:solidFill>
                  <a:srgbClr val="FF0000"/>
                </a:solidFill>
              </a:rPr>
              <a:t>volcanic rocks</a:t>
            </a:r>
            <a:r>
              <a:rPr lang="en-US" sz="1600" dirty="0"/>
              <a:t>. At that time Ireland lay beneath a deep ocean, on the edge of an ancient continent made up of Scotland, north America and the north of Ireland. A huge ocean separated this continent from the rest of Ireland, England, Wales and Europe. Over millions of years, this ocean closed and the two ancient continents collided, heating and deforming the rocks to form slates. The same rock types occur from Longford, through </a:t>
            </a:r>
            <a:r>
              <a:rPr lang="en-US" sz="1600" dirty="0" err="1"/>
              <a:t>Cavan</a:t>
            </a:r>
            <a:r>
              <a:rPr lang="en-US" sz="1600" dirty="0"/>
              <a:t>, County Down and into the Southern Uplands of Scotland. Plate tectonic movements closed the ocean and the ocean floor rocks were faulted in slivers against the northern side. County </a:t>
            </a:r>
            <a:r>
              <a:rPr lang="en-US" sz="1600" dirty="0" err="1"/>
              <a:t>Cavan</a:t>
            </a:r>
            <a:r>
              <a:rPr lang="en-US" sz="1600" dirty="0"/>
              <a:t> now has these slivers of slate and sandstones stacked up across the southern half of the county. Only where a few graptolite fossils occur in the black slates can we work out the actual age and structure of the rocks.</a:t>
            </a:r>
            <a:endParaRPr lang="en-IE" sz="1600" dirty="0"/>
          </a:p>
        </p:txBody>
      </p:sp>
    </p:spTree>
    <p:extLst>
      <p:ext uri="{BB962C8B-B14F-4D97-AF65-F5344CB8AC3E}">
        <p14:creationId xmlns:p14="http://schemas.microsoft.com/office/powerpoint/2010/main" val="2149433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2582" y="796392"/>
            <a:ext cx="11240653" cy="706964"/>
          </a:xfrm>
        </p:spPr>
        <p:txBody>
          <a:bodyPr/>
          <a:lstStyle/>
          <a:p>
            <a:pPr algn="ctr"/>
            <a:r>
              <a:rPr lang="en-IE" dirty="0"/>
              <a:t>Three-Two-One!</a:t>
            </a:r>
          </a:p>
        </p:txBody>
      </p:sp>
      <p:graphicFrame>
        <p:nvGraphicFramePr>
          <p:cNvPr id="6" name="Table 5"/>
          <p:cNvGraphicFramePr>
            <a:graphicFrameLocks noGrp="1"/>
          </p:cNvGraphicFramePr>
          <p:nvPr>
            <p:extLst>
              <p:ext uri="{D42A27DB-BD31-4B8C-83A1-F6EECF244321}">
                <p14:modId xmlns:p14="http://schemas.microsoft.com/office/powerpoint/2010/main" val="3096854928"/>
              </p:ext>
            </p:extLst>
          </p:nvPr>
        </p:nvGraphicFramePr>
        <p:xfrm>
          <a:off x="554738" y="2297110"/>
          <a:ext cx="10955089" cy="1793880"/>
        </p:xfrm>
        <a:graphic>
          <a:graphicData uri="http://schemas.openxmlformats.org/drawingml/2006/table">
            <a:tbl>
              <a:tblPr firstRow="1" firstCol="1" bandRow="1">
                <a:tableStyleId>{5C22544A-7EE6-4342-B048-85BDC9FD1C3A}</a:tableStyleId>
              </a:tblPr>
              <a:tblGrid>
                <a:gridCol w="10955089">
                  <a:extLst>
                    <a:ext uri="{9D8B030D-6E8A-4147-A177-3AD203B41FA5}">
                      <a16:colId xmlns:a16="http://schemas.microsoft.com/office/drawing/2014/main" val="219101149"/>
                    </a:ext>
                  </a:extLst>
                </a:gridCol>
              </a:tblGrid>
              <a:tr h="0">
                <a:tc>
                  <a:txBody>
                    <a:bodyPr/>
                    <a:lstStyle/>
                    <a:p>
                      <a:pPr>
                        <a:lnSpc>
                          <a:spcPct val="107000"/>
                        </a:lnSpc>
                        <a:spcAft>
                          <a:spcPts val="0"/>
                        </a:spcAft>
                      </a:pPr>
                      <a:r>
                        <a:rPr lang="en-IE" sz="1100">
                          <a:ln w="11113" cap="flat" cmpd="sng" algn="ctr">
                            <a:solidFill>
                              <a:srgbClr val="ED7D31"/>
                            </a:solidFill>
                            <a:prstDash val="solid"/>
                            <a:round/>
                          </a:ln>
                          <a:effectLst/>
                        </a:rPr>
                        <a:t>3 things I learned from today’s class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7906893"/>
                  </a:ext>
                </a:extLst>
              </a:tr>
              <a:tr h="0">
                <a:tc>
                  <a:txBody>
                    <a:bodyPr/>
                    <a:lstStyle/>
                    <a:p>
                      <a:pPr>
                        <a:lnSpc>
                          <a:spcPct val="107000"/>
                        </a:lnSpc>
                        <a:spcAft>
                          <a:spcPts val="0"/>
                        </a:spcAft>
                      </a:pPr>
                      <a:r>
                        <a:rPr lang="en-IE" sz="1100" dirty="0">
                          <a:ln w="11113" cap="flat" cmpd="sng" algn="ctr">
                            <a:solidFill>
                              <a:srgbClr val="ED7D31"/>
                            </a:solidFill>
                            <a:prstDash val="solid"/>
                            <a:round/>
                          </a:ln>
                          <a:solidFill>
                            <a:schemeClr val="tx1"/>
                          </a:solidFill>
                          <a:effectLst/>
                        </a:rPr>
                        <a:t>1.</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057063279"/>
                  </a:ext>
                </a:extLst>
              </a:tr>
              <a:tr h="0">
                <a:tc>
                  <a:txBody>
                    <a:bodyPr/>
                    <a:lstStyle/>
                    <a:p>
                      <a:pPr>
                        <a:lnSpc>
                          <a:spcPct val="107000"/>
                        </a:lnSpc>
                        <a:spcAft>
                          <a:spcPts val="0"/>
                        </a:spcAft>
                      </a:pPr>
                      <a:r>
                        <a:rPr lang="en-IE" sz="1100" dirty="0">
                          <a:ln w="11113" cap="flat" cmpd="sng" algn="ctr">
                            <a:solidFill>
                              <a:srgbClr val="ED7D31"/>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995956056"/>
                  </a:ext>
                </a:extLst>
              </a:tr>
              <a:tr h="0">
                <a:tc>
                  <a:txBody>
                    <a:bodyPr/>
                    <a:lstStyle/>
                    <a:p>
                      <a:pPr>
                        <a:lnSpc>
                          <a:spcPct val="107000"/>
                        </a:lnSpc>
                        <a:spcAft>
                          <a:spcPts val="0"/>
                        </a:spcAft>
                      </a:pPr>
                      <a:r>
                        <a:rPr lang="en-IE" sz="1100" dirty="0">
                          <a:ln w="11113" cap="flat" cmpd="sng" algn="ctr">
                            <a:solidFill>
                              <a:srgbClr val="ED7D31"/>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275317099"/>
                  </a:ext>
                </a:extLst>
              </a:tr>
              <a:tr h="0">
                <a:tc>
                  <a:txBody>
                    <a:bodyPr/>
                    <a:lstStyle/>
                    <a:p>
                      <a:pPr>
                        <a:lnSpc>
                          <a:spcPct val="107000"/>
                        </a:lnSpc>
                        <a:spcAft>
                          <a:spcPts val="0"/>
                        </a:spcAft>
                      </a:pPr>
                      <a:r>
                        <a:rPr lang="en-IE" sz="1100" dirty="0">
                          <a:ln w="11113" cap="flat" cmpd="sng" algn="ctr">
                            <a:solidFill>
                              <a:srgbClr val="ED7D31"/>
                            </a:solidFill>
                            <a:prstDash val="solid"/>
                            <a:round/>
                          </a:ln>
                          <a:solidFill>
                            <a:schemeClr val="tx1"/>
                          </a:solidFill>
                          <a:effectLst/>
                        </a:rPr>
                        <a:t>2.</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77447747"/>
                  </a:ext>
                </a:extLst>
              </a:tr>
              <a:tr h="0">
                <a:tc>
                  <a:txBody>
                    <a:bodyPr/>
                    <a:lstStyle/>
                    <a:p>
                      <a:pPr>
                        <a:lnSpc>
                          <a:spcPct val="107000"/>
                        </a:lnSpc>
                        <a:spcAft>
                          <a:spcPts val="0"/>
                        </a:spcAft>
                      </a:pPr>
                      <a:r>
                        <a:rPr lang="en-IE" sz="1100" dirty="0">
                          <a:ln w="11113" cap="flat" cmpd="sng" algn="ctr">
                            <a:solidFill>
                              <a:srgbClr val="ED7D31"/>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205937747"/>
                  </a:ext>
                </a:extLst>
              </a:tr>
              <a:tr h="0">
                <a:tc>
                  <a:txBody>
                    <a:bodyPr/>
                    <a:lstStyle/>
                    <a:p>
                      <a:pPr>
                        <a:lnSpc>
                          <a:spcPct val="107000"/>
                        </a:lnSpc>
                        <a:spcAft>
                          <a:spcPts val="0"/>
                        </a:spcAft>
                      </a:pPr>
                      <a:r>
                        <a:rPr lang="en-IE" sz="1100" dirty="0">
                          <a:ln w="11113" cap="flat" cmpd="sng" algn="ctr">
                            <a:solidFill>
                              <a:srgbClr val="ED7D31"/>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659255423"/>
                  </a:ext>
                </a:extLst>
              </a:tr>
              <a:tr h="0">
                <a:tc>
                  <a:txBody>
                    <a:bodyPr/>
                    <a:lstStyle/>
                    <a:p>
                      <a:pPr>
                        <a:lnSpc>
                          <a:spcPct val="107000"/>
                        </a:lnSpc>
                        <a:spcAft>
                          <a:spcPts val="0"/>
                        </a:spcAft>
                      </a:pPr>
                      <a:r>
                        <a:rPr lang="en-IE" sz="1100" dirty="0">
                          <a:ln w="11113" cap="flat" cmpd="sng" algn="ctr">
                            <a:solidFill>
                              <a:srgbClr val="ED7D31"/>
                            </a:solidFill>
                            <a:prstDash val="solid"/>
                            <a:round/>
                          </a:ln>
                          <a:solidFill>
                            <a:schemeClr val="tx1"/>
                          </a:solidFill>
                          <a:effectLst/>
                        </a:rPr>
                        <a:t>3.</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420432224"/>
                  </a:ext>
                </a:extLst>
              </a:tr>
              <a:tr h="0">
                <a:tc>
                  <a:txBody>
                    <a:bodyPr/>
                    <a:lstStyle/>
                    <a:p>
                      <a:pPr>
                        <a:lnSpc>
                          <a:spcPct val="107000"/>
                        </a:lnSpc>
                        <a:spcAft>
                          <a:spcPts val="0"/>
                        </a:spcAft>
                      </a:pPr>
                      <a:r>
                        <a:rPr lang="en-IE" sz="1100" dirty="0">
                          <a:ln w="11113" cap="flat" cmpd="sng" algn="ctr">
                            <a:solidFill>
                              <a:srgbClr val="ED7D31"/>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75054763"/>
                  </a:ext>
                </a:extLst>
              </a:tr>
              <a:tr h="0">
                <a:tc>
                  <a:txBody>
                    <a:bodyPr/>
                    <a:lstStyle/>
                    <a:p>
                      <a:pPr>
                        <a:lnSpc>
                          <a:spcPct val="107000"/>
                        </a:lnSpc>
                        <a:spcAft>
                          <a:spcPts val="0"/>
                        </a:spcAft>
                      </a:pPr>
                      <a:r>
                        <a:rPr lang="en-IE" sz="1100" dirty="0">
                          <a:ln w="11113" cap="flat" cmpd="sng" algn="ctr">
                            <a:solidFill>
                              <a:srgbClr val="ED7D31"/>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589240269"/>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94985498"/>
              </p:ext>
            </p:extLst>
          </p:nvPr>
        </p:nvGraphicFramePr>
        <p:xfrm>
          <a:off x="554740" y="5585149"/>
          <a:ext cx="10955088" cy="538164"/>
        </p:xfrm>
        <a:graphic>
          <a:graphicData uri="http://schemas.openxmlformats.org/drawingml/2006/table">
            <a:tbl>
              <a:tblPr firstRow="1" firstCol="1" bandRow="1">
                <a:tableStyleId>{5C22544A-7EE6-4342-B048-85BDC9FD1C3A}</a:tableStyleId>
              </a:tblPr>
              <a:tblGrid>
                <a:gridCol w="10955088">
                  <a:extLst>
                    <a:ext uri="{9D8B030D-6E8A-4147-A177-3AD203B41FA5}">
                      <a16:colId xmlns:a16="http://schemas.microsoft.com/office/drawing/2014/main" val="1603678030"/>
                    </a:ext>
                  </a:extLst>
                </a:gridCol>
              </a:tblGrid>
              <a:tr h="0">
                <a:tc>
                  <a:txBody>
                    <a:bodyPr/>
                    <a:lstStyle/>
                    <a:p>
                      <a:pPr>
                        <a:lnSpc>
                          <a:spcPct val="107000"/>
                        </a:lnSpc>
                        <a:spcAft>
                          <a:spcPts val="0"/>
                        </a:spcAft>
                      </a:pPr>
                      <a:r>
                        <a:rPr lang="en-IE" sz="1100">
                          <a:ln w="12700" cap="flat" cmpd="sng" algn="ctr">
                            <a:solidFill>
                              <a:srgbClr val="FFC000"/>
                            </a:solidFill>
                            <a:prstDash val="solid"/>
                            <a:round/>
                          </a:ln>
                          <a:effectLst/>
                        </a:rPr>
                        <a:t>1 question I have that I want to learn more about from today’s class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997410"/>
                  </a:ext>
                </a:extLst>
              </a:tr>
              <a:tr h="0">
                <a:tc>
                  <a:txBody>
                    <a:bodyPr/>
                    <a:lstStyle/>
                    <a:p>
                      <a:pPr>
                        <a:lnSpc>
                          <a:spcPct val="107000"/>
                        </a:lnSpc>
                        <a:spcAft>
                          <a:spcPts val="0"/>
                        </a:spcAft>
                      </a:pPr>
                      <a:r>
                        <a:rPr lang="en-IE" sz="1100" dirty="0">
                          <a:ln w="12700" cap="flat" cmpd="sng" algn="ctr">
                            <a:solidFill>
                              <a:srgbClr val="FFC000"/>
                            </a:solidFill>
                            <a:prstDash val="solid"/>
                            <a:round/>
                          </a:ln>
                          <a:solidFill>
                            <a:schemeClr val="tx1"/>
                          </a:solidFill>
                          <a:effectLst/>
                        </a:rPr>
                        <a:t>1.</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908648808"/>
                  </a:ext>
                </a:extLst>
              </a:tr>
              <a:tr h="0">
                <a:tc>
                  <a:txBody>
                    <a:bodyPr/>
                    <a:lstStyle/>
                    <a:p>
                      <a:pPr>
                        <a:lnSpc>
                          <a:spcPct val="107000"/>
                        </a:lnSpc>
                        <a:spcAft>
                          <a:spcPts val="0"/>
                        </a:spcAft>
                      </a:pPr>
                      <a:r>
                        <a:rPr lang="en-IE" sz="1100" dirty="0">
                          <a:ln w="12700" cap="flat" cmpd="sng" algn="ctr">
                            <a:solidFill>
                              <a:srgbClr val="FFC000"/>
                            </a:solidFill>
                            <a:prstDash val="solid"/>
                            <a:round/>
                          </a:ln>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66053972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698331377"/>
              </p:ext>
            </p:extLst>
          </p:nvPr>
        </p:nvGraphicFramePr>
        <p:xfrm>
          <a:off x="554738" y="4273475"/>
          <a:ext cx="10955089" cy="1255716"/>
        </p:xfrm>
        <a:graphic>
          <a:graphicData uri="http://schemas.openxmlformats.org/drawingml/2006/table">
            <a:tbl>
              <a:tblPr firstRow="1" firstCol="1" bandRow="1"/>
              <a:tblGrid>
                <a:gridCol w="10955089">
                  <a:extLst>
                    <a:ext uri="{9D8B030D-6E8A-4147-A177-3AD203B41FA5}">
                      <a16:colId xmlns:a16="http://schemas.microsoft.com/office/drawing/2014/main" val="2583588069"/>
                    </a:ext>
                  </a:extLst>
                </a:gridCol>
              </a:tblGrid>
              <a:tr h="0">
                <a:tc>
                  <a:txBody>
                    <a:bodyPr/>
                    <a:lstStyle/>
                    <a:p>
                      <a:pPr algn="l">
                        <a:lnSpc>
                          <a:spcPct val="107000"/>
                        </a:lnSpc>
                        <a:spcAft>
                          <a:spcPts val="0"/>
                        </a:spcAft>
                      </a:pPr>
                      <a:r>
                        <a:rPr lang="en-IE" sz="1100" b="1" dirty="0">
                          <a:ln>
                            <a:noFill/>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2 things I found most useful from today’s class</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319299955"/>
                  </a:ext>
                </a:extLst>
              </a:tr>
              <a:tr h="0">
                <a:tc>
                  <a:txBody>
                    <a:bodyPr/>
                    <a:lstStyle/>
                    <a:p>
                      <a:pPr algn="l">
                        <a:lnSpc>
                          <a:spcPct val="107000"/>
                        </a:lnSpc>
                        <a:spcAft>
                          <a:spcPts val="0"/>
                        </a:spcAft>
                      </a:pPr>
                      <a:r>
                        <a:rPr lang="en-IE" sz="1100" b="1"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57285465"/>
                  </a:ext>
                </a:extLst>
              </a:tr>
              <a:tr h="0">
                <a:tc>
                  <a:txBody>
                    <a:bodyPr/>
                    <a:lstStyle/>
                    <a:p>
                      <a:pPr algn="l">
                        <a:lnSpc>
                          <a:spcPct val="107000"/>
                        </a:lnSpc>
                        <a:spcAft>
                          <a:spcPts val="0"/>
                        </a:spcAft>
                      </a:pPr>
                      <a:r>
                        <a:rPr lang="en-IE" sz="1100" b="1" dirty="0">
                          <a:ln>
                            <a:noFill/>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53037188"/>
                  </a:ext>
                </a:extLst>
              </a:tr>
              <a:tr h="0">
                <a:tc>
                  <a:txBody>
                    <a:bodyPr/>
                    <a:lstStyle/>
                    <a:p>
                      <a:pPr algn="l">
                        <a:lnSpc>
                          <a:spcPct val="107000"/>
                        </a:lnSpc>
                        <a:spcAft>
                          <a:spcPts val="0"/>
                        </a:spcAft>
                      </a:pPr>
                      <a:r>
                        <a:rPr lang="en-IE" sz="1100" b="1" dirty="0">
                          <a:ln>
                            <a:noFill/>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50232308"/>
                  </a:ext>
                </a:extLst>
              </a:tr>
              <a:tr h="0">
                <a:tc>
                  <a:txBody>
                    <a:bodyPr/>
                    <a:lstStyle/>
                    <a:p>
                      <a:pPr algn="l">
                        <a:lnSpc>
                          <a:spcPct val="107000"/>
                        </a:lnSpc>
                        <a:spcAft>
                          <a:spcPts val="0"/>
                        </a:spcAft>
                      </a:pPr>
                      <a:r>
                        <a:rPr lang="en-IE" sz="1100" b="1"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8283032"/>
                  </a:ext>
                </a:extLst>
              </a:tr>
              <a:tr h="0">
                <a:tc>
                  <a:txBody>
                    <a:bodyPr/>
                    <a:lstStyle/>
                    <a:p>
                      <a:pPr algn="l">
                        <a:lnSpc>
                          <a:spcPct val="107000"/>
                        </a:lnSpc>
                        <a:spcAft>
                          <a:spcPts val="0"/>
                        </a:spcAft>
                      </a:pPr>
                      <a:r>
                        <a:rPr lang="en-IE" sz="1100" b="1" dirty="0">
                          <a:ln>
                            <a:noFill/>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5444406"/>
                  </a:ext>
                </a:extLst>
              </a:tr>
              <a:tr h="0">
                <a:tc>
                  <a:txBody>
                    <a:bodyPr/>
                    <a:lstStyle/>
                    <a:p>
                      <a:pPr algn="l">
                        <a:lnSpc>
                          <a:spcPct val="107000"/>
                        </a:lnSpc>
                        <a:spcAft>
                          <a:spcPts val="0"/>
                        </a:spcAft>
                      </a:pPr>
                      <a:r>
                        <a:rPr lang="en-IE" sz="1100" b="1" dirty="0">
                          <a:ln>
                            <a:noFill/>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38732748"/>
                  </a:ext>
                </a:extLst>
              </a:tr>
            </a:tbl>
          </a:graphicData>
        </a:graphic>
      </p:graphicFrame>
    </p:spTree>
    <p:extLst>
      <p:ext uri="{BB962C8B-B14F-4D97-AF65-F5344CB8AC3E}">
        <p14:creationId xmlns:p14="http://schemas.microsoft.com/office/powerpoint/2010/main" val="17293496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9527" y="775705"/>
            <a:ext cx="11194473" cy="706964"/>
          </a:xfrm>
        </p:spPr>
        <p:txBody>
          <a:bodyPr/>
          <a:lstStyle/>
          <a:p>
            <a:pPr algn="ctr"/>
            <a:r>
              <a:rPr lang="en-IE" dirty="0"/>
              <a:t>References</a:t>
            </a:r>
          </a:p>
        </p:txBody>
      </p:sp>
      <p:sp>
        <p:nvSpPr>
          <p:cNvPr id="6" name="Content Placeholder 5"/>
          <p:cNvSpPr>
            <a:spLocks noGrp="1"/>
          </p:cNvSpPr>
          <p:nvPr>
            <p:ph idx="4294967295"/>
          </p:nvPr>
        </p:nvSpPr>
        <p:spPr>
          <a:xfrm>
            <a:off x="277860" y="2348139"/>
            <a:ext cx="10515600" cy="4351338"/>
          </a:xfrm>
        </p:spPr>
        <p:txBody>
          <a:bodyPr/>
          <a:lstStyle/>
          <a:p>
            <a:r>
              <a:rPr lang="en-IE" sz="2800" dirty="0">
                <a:hlinkClick r:id="rId2"/>
              </a:rPr>
              <a:t>www.gsi.ie</a:t>
            </a:r>
          </a:p>
          <a:p>
            <a:r>
              <a:rPr lang="en-IE" sz="2800" dirty="0">
                <a:hlinkClick r:id="rId2"/>
              </a:rPr>
              <a:t>https://www.bbc.co.uk/bitesize/guides/z8p9j6f/revision/1</a:t>
            </a:r>
            <a:endParaRPr lang="en-IE" sz="2800" dirty="0"/>
          </a:p>
          <a:p>
            <a:r>
              <a:rPr lang="en-IE" sz="2800" u="sng" dirty="0">
                <a:hlinkClick r:id="rId3"/>
              </a:rPr>
              <a:t>https://www.nationalgeographic.com/science/article/mass-extinction</a:t>
            </a:r>
            <a:endParaRPr lang="en-IE" sz="2800" dirty="0"/>
          </a:p>
          <a:p>
            <a:r>
              <a:rPr lang="en-IE" sz="2800" dirty="0">
                <a:hlinkClick r:id="rId4"/>
              </a:rPr>
              <a:t>https://scied.ucar.edu/learning-zone/how-climate-works/mount-tambora-and-year-without-summer</a:t>
            </a:r>
            <a:endParaRPr lang="en-IE" sz="2800" dirty="0"/>
          </a:p>
          <a:p>
            <a:r>
              <a:rPr lang="en-IE" sz="2800" dirty="0">
                <a:hlinkClick r:id="rId5"/>
              </a:rPr>
              <a:t>https://www.ringofgullion.org/geology/</a:t>
            </a:r>
            <a:endParaRPr lang="en-IE" sz="2800" dirty="0"/>
          </a:p>
          <a:p>
            <a:endParaRPr lang="en-IE" dirty="0"/>
          </a:p>
        </p:txBody>
      </p:sp>
    </p:spTree>
    <p:extLst>
      <p:ext uri="{BB962C8B-B14F-4D97-AF65-F5344CB8AC3E}">
        <p14:creationId xmlns:p14="http://schemas.microsoft.com/office/powerpoint/2010/main" val="2780539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910" y="779704"/>
            <a:ext cx="11222180" cy="706964"/>
          </a:xfrm>
        </p:spPr>
        <p:txBody>
          <a:bodyPr/>
          <a:lstStyle/>
          <a:p>
            <a:pPr algn="ctr"/>
            <a:r>
              <a:rPr lang="en-IE" dirty="0"/>
              <a:t>Footage of La Palma eruption</a:t>
            </a:r>
          </a:p>
        </p:txBody>
      </p:sp>
      <p:pic>
        <p:nvPicPr>
          <p:cNvPr id="4" name="rOI6Z2yX9oo"/>
          <p:cNvPicPr>
            <a:picLocks noGrp="1" noRot="1" noChangeAspect="1"/>
          </p:cNvPicPr>
          <p:nvPr>
            <p:ph idx="1"/>
            <a:videoFile r:link="rId1"/>
          </p:nvPr>
        </p:nvPicPr>
        <p:blipFill>
          <a:blip r:embed="rId3"/>
          <a:stretch>
            <a:fillRect/>
          </a:stretch>
        </p:blipFill>
        <p:spPr>
          <a:xfrm>
            <a:off x="3810000" y="3025775"/>
            <a:ext cx="4572000" cy="2571750"/>
          </a:xfrm>
          <a:prstGeom prst="rect">
            <a:avLst/>
          </a:prstGeom>
        </p:spPr>
      </p:pic>
    </p:spTree>
    <p:extLst>
      <p:ext uri="{BB962C8B-B14F-4D97-AF65-F5344CB8AC3E}">
        <p14:creationId xmlns:p14="http://schemas.microsoft.com/office/powerpoint/2010/main" val="26815841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3" y="733522"/>
            <a:ext cx="11194473" cy="706964"/>
          </a:xfrm>
        </p:spPr>
        <p:txBody>
          <a:bodyPr/>
          <a:lstStyle/>
          <a:p>
            <a:pPr algn="ctr"/>
            <a:r>
              <a:rPr lang="en-US" b="1" spc="-50" dirty="0">
                <a:latin typeface="Century Gothic" panose="020B0502020202020204" pitchFamily="34" charset="0"/>
                <a:cs typeface="Helvetica Light"/>
              </a:rPr>
              <a:t>Acknowledgements</a:t>
            </a:r>
            <a:endParaRPr lang="en-IE" dirty="0">
              <a:latin typeface="Century Gothic" panose="020B0502020202020204" pitchFamily="34" charset="0"/>
            </a:endParaRPr>
          </a:p>
        </p:txBody>
      </p:sp>
      <p:sp>
        <p:nvSpPr>
          <p:cNvPr id="3" name="Content Placeholder 2"/>
          <p:cNvSpPr>
            <a:spLocks noGrp="1"/>
          </p:cNvSpPr>
          <p:nvPr>
            <p:ph idx="1"/>
          </p:nvPr>
        </p:nvSpPr>
        <p:spPr/>
        <p:txBody>
          <a:bodyPr>
            <a:normAutofit lnSpcReduction="10000"/>
          </a:bodyPr>
          <a:lstStyle/>
          <a:p>
            <a:r>
              <a:rPr lang="en-IE" sz="2400" dirty="0"/>
              <a:t>Sincere thanks to </a:t>
            </a:r>
            <a:r>
              <a:rPr lang="en-US" sz="2400" dirty="0" err="1" smtClean="0"/>
              <a:t>iCRAG</a:t>
            </a:r>
            <a:r>
              <a:rPr lang="en-US" sz="2400" dirty="0" smtClean="0"/>
              <a:t> </a:t>
            </a:r>
            <a:r>
              <a:rPr lang="en-US" sz="2400" dirty="0"/>
              <a:t>and Geological Survey </a:t>
            </a:r>
            <a:r>
              <a:rPr lang="en-US" sz="2400" dirty="0" smtClean="0"/>
              <a:t>Ireland</a:t>
            </a:r>
            <a:r>
              <a:rPr lang="en-IE" sz="2400" dirty="0" smtClean="0"/>
              <a:t> for </a:t>
            </a:r>
            <a:r>
              <a:rPr lang="en-IE" sz="2400" dirty="0"/>
              <a:t>hosting this course for LC Geography teachers especially Elspeth </a:t>
            </a:r>
            <a:r>
              <a:rPr lang="en-IE" sz="2400" dirty="0"/>
              <a:t>Sinclair </a:t>
            </a:r>
            <a:r>
              <a:rPr lang="en-IE" sz="2400" dirty="0" smtClean="0"/>
              <a:t>and </a:t>
            </a:r>
            <a:r>
              <a:rPr lang="en-IE" sz="2400" dirty="0" err="1" smtClean="0"/>
              <a:t>Amrine</a:t>
            </a:r>
            <a:r>
              <a:rPr lang="en-IE" sz="2400" dirty="0" smtClean="0"/>
              <a:t> </a:t>
            </a:r>
            <a:r>
              <a:rPr lang="en-IE" sz="2400" dirty="0"/>
              <a:t>Dubois </a:t>
            </a:r>
            <a:r>
              <a:rPr lang="en-IE" sz="2400" dirty="0" err="1"/>
              <a:t>Gafar</a:t>
            </a:r>
            <a:r>
              <a:rPr lang="en-IE" sz="2400" dirty="0" smtClean="0"/>
              <a:t>. </a:t>
            </a:r>
            <a:r>
              <a:rPr lang="en-IE" sz="2400" dirty="0"/>
              <a:t>Thanks to all the researchers who presented lectures in Week 1, 2 and 3. A special thanks to Hilde Koch, Maurice </a:t>
            </a:r>
            <a:r>
              <a:rPr lang="en-IE" sz="2400" dirty="0" err="1"/>
              <a:t>Brodbeck</a:t>
            </a:r>
            <a:r>
              <a:rPr lang="en-IE" sz="2400" dirty="0"/>
              <a:t> and </a:t>
            </a:r>
            <a:r>
              <a:rPr lang="en-IE" sz="2400" dirty="0" err="1"/>
              <a:t>Siobhán</a:t>
            </a:r>
            <a:r>
              <a:rPr lang="en-IE" sz="2400" dirty="0"/>
              <a:t> Power for </a:t>
            </a:r>
            <a:r>
              <a:rPr lang="en-IE" sz="2400" dirty="0" smtClean="0"/>
              <a:t>helping me to </a:t>
            </a:r>
            <a:r>
              <a:rPr lang="en-IE" sz="2400" dirty="0"/>
              <a:t>develop the content of these slides.</a:t>
            </a:r>
          </a:p>
          <a:p>
            <a:r>
              <a:rPr lang="en-IE" sz="2400" dirty="0"/>
              <a:t>Finally thanks to all the participating teachers who kindly shared ideas and resources.</a:t>
            </a:r>
          </a:p>
        </p:txBody>
      </p:sp>
    </p:spTree>
    <p:extLst>
      <p:ext uri="{BB962C8B-B14F-4D97-AF65-F5344CB8AC3E}">
        <p14:creationId xmlns:p14="http://schemas.microsoft.com/office/powerpoint/2010/main" val="3160272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1" y="705815"/>
            <a:ext cx="11240653" cy="706964"/>
          </a:xfrm>
        </p:spPr>
        <p:txBody>
          <a:bodyPr/>
          <a:lstStyle/>
          <a:p>
            <a:pPr algn="ctr"/>
            <a:r>
              <a:rPr lang="en-IE" dirty="0"/>
              <a:t>Positive impact on Society – Fertile soil</a:t>
            </a:r>
          </a:p>
        </p:txBody>
      </p:sp>
      <p:pic>
        <p:nvPicPr>
          <p:cNvPr id="4" name="Picture 3"/>
          <p:cNvPicPr>
            <a:picLocks/>
          </p:cNvPicPr>
          <p:nvPr/>
        </p:nvPicPr>
        <p:blipFill rotWithShape="1">
          <a:blip r:embed="rId3"/>
          <a:srcRect b="3110"/>
          <a:stretch/>
        </p:blipFill>
        <p:spPr>
          <a:xfrm>
            <a:off x="674220" y="2389145"/>
            <a:ext cx="5209200" cy="3333600"/>
          </a:xfrm>
          <a:prstGeom prst="rect">
            <a:avLst/>
          </a:prstGeom>
        </p:spPr>
      </p:pic>
      <p:sp>
        <p:nvSpPr>
          <p:cNvPr id="6" name="TextBox 5"/>
          <p:cNvSpPr txBox="1"/>
          <p:nvPr/>
        </p:nvSpPr>
        <p:spPr>
          <a:xfrm>
            <a:off x="674220" y="5721927"/>
            <a:ext cx="4521235" cy="369332"/>
          </a:xfrm>
          <a:prstGeom prst="rect">
            <a:avLst/>
          </a:prstGeom>
          <a:noFill/>
        </p:spPr>
        <p:txBody>
          <a:bodyPr wrap="square" rtlCol="0">
            <a:spAutoFit/>
          </a:bodyPr>
          <a:lstStyle/>
          <a:p>
            <a:r>
              <a:rPr lang="en-IE" dirty="0"/>
              <a:t>Vines growing on Mt Etna</a:t>
            </a:r>
          </a:p>
        </p:txBody>
      </p:sp>
      <p:sp>
        <p:nvSpPr>
          <p:cNvPr id="7" name="TextBox 6"/>
          <p:cNvSpPr txBox="1"/>
          <p:nvPr/>
        </p:nvSpPr>
        <p:spPr>
          <a:xfrm>
            <a:off x="6308582" y="5721927"/>
            <a:ext cx="5597775" cy="369332"/>
          </a:xfrm>
          <a:prstGeom prst="rect">
            <a:avLst/>
          </a:prstGeom>
          <a:noFill/>
        </p:spPr>
        <p:txBody>
          <a:bodyPr wrap="square" rtlCol="0">
            <a:spAutoFit/>
          </a:bodyPr>
          <a:lstStyle/>
          <a:p>
            <a:r>
              <a:rPr lang="en-IE" dirty="0"/>
              <a:t>Pineapples growing in Hawaii</a:t>
            </a:r>
          </a:p>
        </p:txBody>
      </p:sp>
      <p:pic>
        <p:nvPicPr>
          <p:cNvPr id="8" name="Picture 7"/>
          <p:cNvPicPr>
            <a:picLocks noChangeAspect="1"/>
          </p:cNvPicPr>
          <p:nvPr/>
        </p:nvPicPr>
        <p:blipFill rotWithShape="1">
          <a:blip r:embed="rId4"/>
          <a:srcRect t="9522" b="10700"/>
          <a:stretch/>
        </p:blipFill>
        <p:spPr>
          <a:xfrm>
            <a:off x="6308582" y="2388327"/>
            <a:ext cx="5208750" cy="3333600"/>
          </a:xfrm>
          <a:prstGeom prst="rect">
            <a:avLst/>
          </a:prstGeom>
        </p:spPr>
      </p:pic>
    </p:spTree>
    <p:extLst>
      <p:ext uri="{BB962C8B-B14F-4D97-AF65-F5344CB8AC3E}">
        <p14:creationId xmlns:p14="http://schemas.microsoft.com/office/powerpoint/2010/main" val="1158642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291" y="586796"/>
            <a:ext cx="11221933" cy="1325563"/>
          </a:xfrm>
        </p:spPr>
        <p:txBody>
          <a:bodyPr/>
          <a:lstStyle/>
          <a:p>
            <a:pPr algn="ctr"/>
            <a:r>
              <a:rPr lang="en-IE" dirty="0"/>
              <a:t>Positive impact on Society – Geothermal energy</a:t>
            </a:r>
          </a:p>
        </p:txBody>
      </p:sp>
      <p:sp>
        <p:nvSpPr>
          <p:cNvPr id="10" name="Rectangle 2"/>
          <p:cNvSpPr>
            <a:spLocks noGrp="1" noChangeArrowheads="1"/>
          </p:cNvSpPr>
          <p:nvPr>
            <p:ph type="body" sz="quarter" idx="3"/>
          </p:nvPr>
        </p:nvSpPr>
        <p:spPr>
          <a:xfrm>
            <a:off x="5701591" y="2318816"/>
            <a:ext cx="6000633" cy="823912"/>
          </a:xfrm>
          <a:solidFill>
            <a:schemeClr val="accent1"/>
          </a:solidFill>
        </p:spPr>
        <p:txBody>
          <a:bodyPr>
            <a:normAutofit fontScale="92500"/>
          </a:bodyPr>
          <a:lstStyle/>
          <a:p>
            <a:pPr eaLnBrk="1" hangingPunct="1"/>
            <a:r>
              <a:rPr lang="en-IE" altLang="en-US" sz="2800" dirty="0">
                <a:solidFill>
                  <a:schemeClr val="tx1"/>
                </a:solidFill>
              </a:rPr>
              <a:t>Geothermal energy uses in Iceland</a:t>
            </a:r>
            <a:endParaRPr lang="en-GB" altLang="en-US" sz="2800" dirty="0">
              <a:solidFill>
                <a:schemeClr val="tx1"/>
              </a:solidFill>
            </a:endParaRPr>
          </a:p>
        </p:txBody>
      </p:sp>
      <p:sp>
        <p:nvSpPr>
          <p:cNvPr id="9" name="Content Placeholder 8"/>
          <p:cNvSpPr>
            <a:spLocks noGrp="1"/>
          </p:cNvSpPr>
          <p:nvPr>
            <p:ph sz="quarter" idx="4"/>
          </p:nvPr>
        </p:nvSpPr>
        <p:spPr>
          <a:xfrm>
            <a:off x="5664893" y="3156523"/>
            <a:ext cx="6146107" cy="3119870"/>
          </a:xfrm>
        </p:spPr>
        <p:txBody>
          <a:bodyPr>
            <a:normAutofit/>
          </a:bodyPr>
          <a:lstStyle/>
          <a:p>
            <a:r>
              <a:rPr lang="en-IE" altLang="en-US" dirty="0">
                <a:solidFill>
                  <a:srgbClr val="FF0000"/>
                </a:solidFill>
              </a:rPr>
              <a:t>1.</a:t>
            </a:r>
            <a:r>
              <a:rPr lang="en-IE" altLang="en-US" dirty="0"/>
              <a:t>	To produce electricity &amp; provide hot 	water      		for heating</a:t>
            </a:r>
          </a:p>
          <a:p>
            <a:r>
              <a:rPr lang="en-IE" altLang="en-US" dirty="0">
                <a:solidFill>
                  <a:srgbClr val="FF0000"/>
                </a:solidFill>
              </a:rPr>
              <a:t>2.</a:t>
            </a:r>
            <a:r>
              <a:rPr lang="en-IE" altLang="en-US" dirty="0"/>
              <a:t>	To keep pavements and car parks ice-free</a:t>
            </a:r>
          </a:p>
          <a:p>
            <a:r>
              <a:rPr lang="en-IE" altLang="en-US" dirty="0">
                <a:solidFill>
                  <a:srgbClr val="FF0000"/>
                </a:solidFill>
              </a:rPr>
              <a:t>3.</a:t>
            </a:r>
            <a:r>
              <a:rPr lang="en-IE" altLang="en-US" dirty="0"/>
              <a:t>	To heat greenhouses</a:t>
            </a:r>
          </a:p>
          <a:p>
            <a:r>
              <a:rPr lang="en-IE" altLang="en-US" dirty="0">
                <a:solidFill>
                  <a:srgbClr val="FF0000"/>
                </a:solidFill>
              </a:rPr>
              <a:t>4.</a:t>
            </a:r>
            <a:r>
              <a:rPr lang="en-IE" altLang="en-US" dirty="0"/>
              <a:t>	To dry fish and seaweed</a:t>
            </a:r>
          </a:p>
          <a:p>
            <a:r>
              <a:rPr lang="en-IE" altLang="en-US" dirty="0">
                <a:solidFill>
                  <a:srgbClr val="FF0000"/>
                </a:solidFill>
              </a:rPr>
              <a:t>5.</a:t>
            </a:r>
            <a:r>
              <a:rPr lang="en-IE" altLang="en-US" dirty="0"/>
              <a:t>	In fish farms</a:t>
            </a:r>
          </a:p>
          <a:p>
            <a:r>
              <a:rPr lang="en-IE" altLang="en-US" dirty="0">
                <a:solidFill>
                  <a:srgbClr val="FF0000"/>
                </a:solidFill>
              </a:rPr>
              <a:t>6.</a:t>
            </a:r>
            <a:r>
              <a:rPr lang="en-IE" altLang="en-US" dirty="0"/>
              <a:t>	To heat swimming pools/hot pools/spas</a:t>
            </a:r>
          </a:p>
        </p:txBody>
      </p:sp>
      <p:pic>
        <p:nvPicPr>
          <p:cNvPr id="3" name="Picture 2"/>
          <p:cNvPicPr>
            <a:picLocks noChangeAspect="1"/>
          </p:cNvPicPr>
          <p:nvPr/>
        </p:nvPicPr>
        <p:blipFill>
          <a:blip r:embed="rId2"/>
          <a:stretch>
            <a:fillRect/>
          </a:stretch>
        </p:blipFill>
        <p:spPr>
          <a:xfrm>
            <a:off x="604258" y="2318816"/>
            <a:ext cx="4825107" cy="3195293"/>
          </a:xfrm>
          <a:prstGeom prst="rect">
            <a:avLst/>
          </a:prstGeom>
        </p:spPr>
      </p:pic>
      <p:sp>
        <p:nvSpPr>
          <p:cNvPr id="5" name="TextBox 4"/>
          <p:cNvSpPr txBox="1"/>
          <p:nvPr/>
        </p:nvSpPr>
        <p:spPr>
          <a:xfrm>
            <a:off x="604257" y="5514109"/>
            <a:ext cx="4825107" cy="369332"/>
          </a:xfrm>
          <a:prstGeom prst="rect">
            <a:avLst/>
          </a:prstGeom>
          <a:noFill/>
        </p:spPr>
        <p:txBody>
          <a:bodyPr wrap="square" rtlCol="0">
            <a:spAutoFit/>
          </a:bodyPr>
          <a:lstStyle/>
          <a:p>
            <a:r>
              <a:rPr lang="en-GB" altLang="en-US" dirty="0"/>
              <a:t>Geothermal energy plant near Reykjavik</a:t>
            </a:r>
            <a:endParaRPr lang="en-IE" dirty="0"/>
          </a:p>
        </p:txBody>
      </p:sp>
    </p:spTree>
    <p:extLst>
      <p:ext uri="{BB962C8B-B14F-4D97-AF65-F5344CB8AC3E}">
        <p14:creationId xmlns:p14="http://schemas.microsoft.com/office/powerpoint/2010/main" val="35153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
                                            <p:bg/>
                                          </p:spTgt>
                                        </p:tgtEl>
                                        <p:attrNameLst>
                                          <p:attrName>style.visibility</p:attrName>
                                        </p:attrNameLst>
                                      </p:cBhvr>
                                      <p:to>
                                        <p:strVal val="visible"/>
                                      </p:to>
                                    </p:set>
                                    <p:anim calcmode="lin" valueType="num">
                                      <p:cBhvr additive="base">
                                        <p:cTn id="19"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bg/>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 calcmode="lin" valueType="num">
                                      <p:cBhvr additive="base">
                                        <p:cTn id="3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additive="base">
                                        <p:cTn id="4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 calcmode="lin" valueType="num">
                                      <p:cBhvr additive="base">
                                        <p:cTn id="4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 calcmode="lin" valueType="num">
                                      <p:cBhvr additive="base">
                                        <p:cTn id="5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2634" y="2438563"/>
            <a:ext cx="4146072" cy="3676639"/>
          </a:xfrm>
          <a:prstGeom prst="rect">
            <a:avLst/>
          </a:prstGeom>
        </p:spPr>
      </p:pic>
      <p:sp>
        <p:nvSpPr>
          <p:cNvPr id="3" name="Title 2"/>
          <p:cNvSpPr>
            <a:spLocks noGrp="1"/>
          </p:cNvSpPr>
          <p:nvPr>
            <p:ph type="title"/>
          </p:nvPr>
        </p:nvSpPr>
        <p:spPr>
          <a:xfrm>
            <a:off x="480291" y="373466"/>
            <a:ext cx="11222182" cy="1325563"/>
          </a:xfrm>
        </p:spPr>
        <p:txBody>
          <a:bodyPr/>
          <a:lstStyle/>
          <a:p>
            <a:pPr algn="ctr"/>
            <a:r>
              <a:rPr lang="en-IE" dirty="0"/>
              <a:t>Positive impact on Society – New land</a:t>
            </a:r>
          </a:p>
        </p:txBody>
      </p:sp>
      <p:sp>
        <p:nvSpPr>
          <p:cNvPr id="6" name="TextBox 5"/>
          <p:cNvSpPr txBox="1"/>
          <p:nvPr/>
        </p:nvSpPr>
        <p:spPr>
          <a:xfrm>
            <a:off x="872634" y="6115202"/>
            <a:ext cx="1799206" cy="369332"/>
          </a:xfrm>
          <a:prstGeom prst="rect">
            <a:avLst/>
          </a:prstGeom>
          <a:noFill/>
        </p:spPr>
        <p:txBody>
          <a:bodyPr wrap="square" rtlCol="0">
            <a:spAutoFit/>
          </a:bodyPr>
          <a:lstStyle/>
          <a:p>
            <a:r>
              <a:rPr lang="en-IE" dirty="0"/>
              <a:t>La Palma</a:t>
            </a:r>
          </a:p>
        </p:txBody>
      </p:sp>
      <p:pic>
        <p:nvPicPr>
          <p:cNvPr id="7" name="Picture 6"/>
          <p:cNvPicPr>
            <a:picLocks noChangeAspect="1"/>
          </p:cNvPicPr>
          <p:nvPr/>
        </p:nvPicPr>
        <p:blipFill rotWithShape="1">
          <a:blip r:embed="rId4"/>
          <a:srcRect l="1495" t="2150" r="2121" b="4656"/>
          <a:stretch/>
        </p:blipFill>
        <p:spPr>
          <a:xfrm>
            <a:off x="5836660" y="2438563"/>
            <a:ext cx="5482706" cy="3676639"/>
          </a:xfrm>
          <a:prstGeom prst="rect">
            <a:avLst/>
          </a:prstGeom>
        </p:spPr>
      </p:pic>
      <p:sp>
        <p:nvSpPr>
          <p:cNvPr id="8" name="TextBox 7"/>
          <p:cNvSpPr txBox="1"/>
          <p:nvPr/>
        </p:nvSpPr>
        <p:spPr>
          <a:xfrm>
            <a:off x="5836660" y="6115202"/>
            <a:ext cx="2707347" cy="369332"/>
          </a:xfrm>
          <a:prstGeom prst="rect">
            <a:avLst/>
          </a:prstGeom>
          <a:noFill/>
        </p:spPr>
        <p:txBody>
          <a:bodyPr wrap="square" rtlCol="0">
            <a:spAutoFit/>
          </a:bodyPr>
          <a:lstStyle/>
          <a:p>
            <a:r>
              <a:rPr lang="en-IE" dirty="0" err="1"/>
              <a:t>Surtsey</a:t>
            </a:r>
            <a:r>
              <a:rPr lang="en-IE" dirty="0"/>
              <a:t> Island </a:t>
            </a:r>
          </a:p>
        </p:txBody>
      </p:sp>
    </p:spTree>
    <p:extLst>
      <p:ext uri="{BB962C8B-B14F-4D97-AF65-F5344CB8AC3E}">
        <p14:creationId xmlns:p14="http://schemas.microsoft.com/office/powerpoint/2010/main" val="2685267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764" y="353481"/>
            <a:ext cx="11194472" cy="1325563"/>
          </a:xfrm>
        </p:spPr>
        <p:txBody>
          <a:bodyPr/>
          <a:lstStyle/>
          <a:p>
            <a:pPr algn="ctr"/>
            <a:r>
              <a:rPr lang="en-IE" dirty="0"/>
              <a:t>Positive impact on Society – Building materials</a:t>
            </a:r>
          </a:p>
        </p:txBody>
      </p:sp>
      <p:sp>
        <p:nvSpPr>
          <p:cNvPr id="6" name="TextBox 5"/>
          <p:cNvSpPr txBox="1"/>
          <p:nvPr/>
        </p:nvSpPr>
        <p:spPr>
          <a:xfrm>
            <a:off x="6747164" y="5541818"/>
            <a:ext cx="4627418" cy="369332"/>
          </a:xfrm>
          <a:prstGeom prst="rect">
            <a:avLst/>
          </a:prstGeom>
          <a:noFill/>
        </p:spPr>
        <p:txBody>
          <a:bodyPr wrap="square" rtlCol="0">
            <a:spAutoFit/>
          </a:bodyPr>
          <a:lstStyle/>
          <a:p>
            <a:endParaRPr lang="en-IE" dirty="0"/>
          </a:p>
        </p:txBody>
      </p:sp>
      <p:pic>
        <p:nvPicPr>
          <p:cNvPr id="2" name="Picture 1"/>
          <p:cNvPicPr>
            <a:picLocks noChangeAspect="1"/>
          </p:cNvPicPr>
          <p:nvPr/>
        </p:nvPicPr>
        <p:blipFill>
          <a:blip r:embed="rId3"/>
          <a:stretch>
            <a:fillRect/>
          </a:stretch>
        </p:blipFill>
        <p:spPr>
          <a:xfrm>
            <a:off x="839219" y="2579976"/>
            <a:ext cx="4666231" cy="3499673"/>
          </a:xfrm>
          <a:prstGeom prst="rect">
            <a:avLst/>
          </a:prstGeom>
        </p:spPr>
      </p:pic>
      <p:sp>
        <p:nvSpPr>
          <p:cNvPr id="4" name="Rectangle 3"/>
          <p:cNvSpPr/>
          <p:nvPr/>
        </p:nvSpPr>
        <p:spPr>
          <a:xfrm>
            <a:off x="6429800" y="6079649"/>
            <a:ext cx="4828750" cy="646331"/>
          </a:xfrm>
          <a:prstGeom prst="rect">
            <a:avLst/>
          </a:prstGeom>
        </p:spPr>
        <p:txBody>
          <a:bodyPr wrap="square">
            <a:spAutoFit/>
          </a:bodyPr>
          <a:lstStyle/>
          <a:p>
            <a:r>
              <a:rPr lang="en-IE" dirty="0"/>
              <a:t>Giant Causeway Visitor Centre consists of 209 basalt columns</a:t>
            </a:r>
          </a:p>
        </p:txBody>
      </p:sp>
      <p:pic>
        <p:nvPicPr>
          <p:cNvPr id="1026" name="Picture 2" descr="See the source image">
            <a:extLst>
              <a:ext uri="{FF2B5EF4-FFF2-40B4-BE49-F238E27FC236}">
                <a16:creationId xmlns:a16="http://schemas.microsoft.com/office/drawing/2014/main" id="{03B93788-12DC-49D7-9D63-98D159F917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107" r="29350"/>
          <a:stretch/>
        </p:blipFill>
        <p:spPr bwMode="auto">
          <a:xfrm>
            <a:off x="6525049" y="2579976"/>
            <a:ext cx="4666231" cy="349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7242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987</TotalTime>
  <Words>2422</Words>
  <Application>Microsoft Office PowerPoint</Application>
  <PresentationFormat>Widescreen</PresentationFormat>
  <Paragraphs>318</Paragraphs>
  <Slides>50</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Avenir Next</vt:lpstr>
      <vt:lpstr>Calibri</vt:lpstr>
      <vt:lpstr>Century Gothic</vt:lpstr>
      <vt:lpstr>Helvetica Light</vt:lpstr>
      <vt:lpstr>Times New Roman</vt:lpstr>
      <vt:lpstr>Wingdings</vt:lpstr>
      <vt:lpstr>Wingdings 3</vt:lpstr>
      <vt:lpstr>Ion Boardroom</vt:lpstr>
      <vt:lpstr>Getting to know volcanoes</vt:lpstr>
      <vt:lpstr>PowerPoint Presentation</vt:lpstr>
      <vt:lpstr>PowerPoint Presentation</vt:lpstr>
      <vt:lpstr>Why should we care about volcanoes?</vt:lpstr>
      <vt:lpstr>Footage of La Palma eruption</vt:lpstr>
      <vt:lpstr>Positive impact on Society – Fertile soil</vt:lpstr>
      <vt:lpstr>Positive impact on Society – Geothermal energy</vt:lpstr>
      <vt:lpstr>Positive impact on Society – New land</vt:lpstr>
      <vt:lpstr>Positive impact on Society – Building materials</vt:lpstr>
      <vt:lpstr>Positive impact on Society – Tourism</vt:lpstr>
      <vt:lpstr>Negative impacts - Deaths</vt:lpstr>
      <vt:lpstr>Negative impact – Ash clouds disrupt air travel </vt:lpstr>
      <vt:lpstr>Impact on the Planet - volcanoes caused mass extinctions</vt:lpstr>
      <vt:lpstr>Impact on the Planet - volcanoes caused mass extinctions</vt:lpstr>
      <vt:lpstr>Impact on the Planet – volcanoes can cause global climate change</vt:lpstr>
      <vt:lpstr>Impact on the Planet – volcanoes can cause global climate change</vt:lpstr>
      <vt:lpstr>Volcanoes</vt:lpstr>
      <vt:lpstr>Volcanoes</vt:lpstr>
      <vt:lpstr>PowerPoint Presentation</vt:lpstr>
      <vt:lpstr>PowerPoint Presentation</vt:lpstr>
      <vt:lpstr>PowerPoint Presentation</vt:lpstr>
      <vt:lpstr>PowerPoint Presentation</vt:lpstr>
      <vt:lpstr>PowerPoint Presentation</vt:lpstr>
      <vt:lpstr>Volcanic products </vt:lpstr>
      <vt:lpstr>Lava</vt:lpstr>
      <vt:lpstr>Basalt – Volcanic Rock</vt:lpstr>
      <vt:lpstr>Pumice – Volcanic Rock</vt:lpstr>
      <vt:lpstr>Tephra – Volcanic Ejecta</vt:lpstr>
      <vt:lpstr>Tephra - Ash</vt:lpstr>
      <vt:lpstr>U.S. Geological Survey scientist examines volcanic bombs from Mount St. Helens eruption.</vt:lpstr>
      <vt:lpstr>Volcanic hazards</vt:lpstr>
      <vt:lpstr>Pyroclastic Flow</vt:lpstr>
      <vt:lpstr>Lahar</vt:lpstr>
      <vt:lpstr>Cross section of a volcano</vt:lpstr>
      <vt:lpstr>Magma Chamber</vt:lpstr>
      <vt:lpstr>PowerPoint Presentation</vt:lpstr>
      <vt:lpstr>Volcanic activity in the Irish context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County Cavan</vt:lpstr>
      <vt:lpstr>Three-Two-One!</vt:lpstr>
      <vt:lpstr>References</vt:lpstr>
      <vt:lpstr>Acknowledgements</vt:lpstr>
    </vt:vector>
  </TitlesOfParts>
  <Company>MSLETB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Geraldine O'Brien</dc:creator>
  <cp:lastModifiedBy>Geraldine O'Brien</cp:lastModifiedBy>
  <cp:revision>133</cp:revision>
  <cp:lastPrinted>2021-12-07T16:16:52Z</cp:lastPrinted>
  <dcterms:created xsi:type="dcterms:W3CDTF">2021-11-25T21:56:17Z</dcterms:created>
  <dcterms:modified xsi:type="dcterms:W3CDTF">2021-12-08T12:56:26Z</dcterms:modified>
</cp:coreProperties>
</file>